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1292" r:id="rId2"/>
    <p:sldId id="1394" r:id="rId3"/>
    <p:sldId id="1417" r:id="rId4"/>
    <p:sldId id="1401" r:id="rId5"/>
    <p:sldId id="1315" r:id="rId6"/>
    <p:sldId id="1395" r:id="rId7"/>
    <p:sldId id="1316" r:id="rId8"/>
    <p:sldId id="1314" r:id="rId9"/>
    <p:sldId id="1317" r:id="rId10"/>
    <p:sldId id="1349" r:id="rId11"/>
    <p:sldId id="1312" r:id="rId12"/>
    <p:sldId id="1307" r:id="rId13"/>
    <p:sldId id="1350" r:id="rId14"/>
    <p:sldId id="1308" r:id="rId15"/>
    <p:sldId id="1318" r:id="rId16"/>
    <p:sldId id="1310" r:id="rId17"/>
    <p:sldId id="1319" r:id="rId18"/>
    <p:sldId id="1313" r:id="rId19"/>
    <p:sldId id="1381" r:id="rId20"/>
    <p:sldId id="1382" r:id="rId21"/>
    <p:sldId id="1396" r:id="rId22"/>
    <p:sldId id="1368" r:id="rId23"/>
    <p:sldId id="1373" r:id="rId24"/>
    <p:sldId id="1374" r:id="rId25"/>
    <p:sldId id="1375" r:id="rId26"/>
    <p:sldId id="1376" r:id="rId27"/>
    <p:sldId id="1371" r:id="rId28"/>
    <p:sldId id="1377" r:id="rId29"/>
    <p:sldId id="1372" r:id="rId30"/>
    <p:sldId id="1369" r:id="rId31"/>
    <p:sldId id="1379" r:id="rId32"/>
    <p:sldId id="1378" r:id="rId33"/>
    <p:sldId id="1351" r:id="rId34"/>
    <p:sldId id="1311" r:id="rId35"/>
    <p:sldId id="1320" r:id="rId36"/>
    <p:sldId id="1295" r:id="rId37"/>
    <p:sldId id="1332" r:id="rId38"/>
    <p:sldId id="1361" r:id="rId39"/>
    <p:sldId id="1386" r:id="rId40"/>
    <p:sldId id="1363" r:id="rId41"/>
    <p:sldId id="1362" r:id="rId42"/>
    <p:sldId id="1384" r:id="rId43"/>
    <p:sldId id="1388" r:id="rId44"/>
    <p:sldId id="1390" r:id="rId45"/>
    <p:sldId id="1391" r:id="rId46"/>
    <p:sldId id="1387" r:id="rId47"/>
    <p:sldId id="1392" r:id="rId48"/>
    <p:sldId id="1398" r:id="rId49"/>
    <p:sldId id="1321" r:id="rId50"/>
    <p:sldId id="1393" r:id="rId51"/>
    <p:sldId id="1343" r:id="rId52"/>
    <p:sldId id="1345" r:id="rId53"/>
    <p:sldId id="1385" r:id="rId54"/>
    <p:sldId id="1340" r:id="rId55"/>
    <p:sldId id="1418" r:id="rId56"/>
    <p:sldId id="1365" r:id="rId57"/>
    <p:sldId id="1419" r:id="rId58"/>
    <p:sldId id="1364" r:id="rId59"/>
    <p:sldId id="1420" r:id="rId60"/>
    <p:sldId id="1336" r:id="rId61"/>
    <p:sldId id="1337" r:id="rId62"/>
    <p:sldId id="1410" r:id="rId63"/>
    <p:sldId id="1411" r:id="rId64"/>
    <p:sldId id="1414" r:id="rId65"/>
    <p:sldId id="1415" r:id="rId66"/>
    <p:sldId id="1298" r:id="rId67"/>
    <p:sldId id="1297" r:id="rId68"/>
    <p:sldId id="1383" r:id="rId69"/>
    <p:sldId id="1402" r:id="rId70"/>
    <p:sldId id="1403" r:id="rId71"/>
    <p:sldId id="1404" r:id="rId72"/>
    <p:sldId id="1405" r:id="rId73"/>
    <p:sldId id="1413" r:id="rId74"/>
    <p:sldId id="1406" r:id="rId75"/>
    <p:sldId id="1407" r:id="rId76"/>
    <p:sldId id="1408" r:id="rId77"/>
    <p:sldId id="1409" r:id="rId78"/>
    <p:sldId id="1389" r:id="rId79"/>
    <p:sldId id="1397" r:id="rId80"/>
    <p:sldId id="1412"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11"/>
    <p:restoredTop sz="86309"/>
  </p:normalViewPr>
  <p:slideViewPr>
    <p:cSldViewPr snapToGrid="0">
      <p:cViewPr>
        <p:scale>
          <a:sx n="100" d="100"/>
          <a:sy n="100" d="100"/>
        </p:scale>
        <p:origin x="352" y="696"/>
      </p:cViewPr>
      <p:guideLst/>
    </p:cSldViewPr>
  </p:slideViewPr>
  <p:outlineViewPr>
    <p:cViewPr>
      <p:scale>
        <a:sx n="33" d="100"/>
        <a:sy n="33" d="100"/>
      </p:scale>
      <p:origin x="0" y="-44928"/>
    </p:cViewPr>
  </p:outlineViewPr>
  <p:notesTextViewPr>
    <p:cViewPr>
      <p:scale>
        <a:sx n="95" d="100"/>
        <a:sy n="95"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F19A37-5351-4386-AC26-53EC8F4D335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2F21267-7391-4C8A-8C54-FD8415008C81}">
      <dgm:prSet custT="1"/>
      <dgm:spPr/>
      <dgm:t>
        <a:bodyPr/>
        <a:lstStyle/>
        <a:p>
          <a:endParaRPr lang="en-US" sz="2300" dirty="0"/>
        </a:p>
      </dgm:t>
    </dgm:pt>
    <dgm:pt modelId="{70B13E32-05E6-484C-BBFC-5F6308F7DBFD}" type="parTrans" cxnId="{0A3E9EDC-89A5-41AD-912D-627B1BA34A17}">
      <dgm:prSet/>
      <dgm:spPr/>
      <dgm:t>
        <a:bodyPr/>
        <a:lstStyle/>
        <a:p>
          <a:endParaRPr lang="en-US"/>
        </a:p>
      </dgm:t>
    </dgm:pt>
    <dgm:pt modelId="{DEC6F617-B77A-4E46-BB6E-7354D94227EA}" type="sibTrans" cxnId="{0A3E9EDC-89A5-41AD-912D-627B1BA34A17}">
      <dgm:prSet/>
      <dgm:spPr/>
      <dgm:t>
        <a:bodyPr/>
        <a:lstStyle/>
        <a:p>
          <a:endParaRPr lang="en-US"/>
        </a:p>
      </dgm:t>
    </dgm:pt>
    <dgm:pt modelId="{802745E8-1514-45FC-8682-39A55A010FA5}">
      <dgm:prSet/>
      <dgm:spPr/>
      <dgm:t>
        <a:bodyPr/>
        <a:lstStyle/>
        <a:p>
          <a:pPr algn="ctr"/>
          <a:endParaRPr lang="en-US" dirty="0"/>
        </a:p>
      </dgm:t>
    </dgm:pt>
    <dgm:pt modelId="{75D81D2D-54F8-4829-B33A-F5FE4E23F090}" type="parTrans" cxnId="{773FD005-38F9-46AD-9DA3-86B449AFDDAC}">
      <dgm:prSet/>
      <dgm:spPr/>
      <dgm:t>
        <a:bodyPr/>
        <a:lstStyle/>
        <a:p>
          <a:endParaRPr lang="en-US"/>
        </a:p>
      </dgm:t>
    </dgm:pt>
    <dgm:pt modelId="{C7BE3F8D-9FE9-42ED-9F8F-8907C61C479A}" type="sibTrans" cxnId="{773FD005-38F9-46AD-9DA3-86B449AFDDAC}">
      <dgm:prSet/>
      <dgm:spPr/>
      <dgm:t>
        <a:bodyPr/>
        <a:lstStyle/>
        <a:p>
          <a:endParaRPr lang="en-US"/>
        </a:p>
      </dgm:t>
    </dgm:pt>
    <dgm:pt modelId="{28F99DD2-B3D0-41A3-9961-8A3E7412AAD3}">
      <dgm:prSet custT="1"/>
      <dgm:spPr/>
      <dgm:t>
        <a:bodyPr/>
        <a:lstStyle/>
        <a:p>
          <a:pPr algn="ctr"/>
          <a:r>
            <a:rPr lang="en-US" sz="2300" dirty="0"/>
            <a:t>We </a:t>
          </a:r>
          <a:r>
            <a:rPr lang="en-US" sz="2300" b="1" dirty="0"/>
            <a:t>all</a:t>
          </a:r>
          <a:r>
            <a:rPr lang="en-US" sz="2300" dirty="0"/>
            <a:t> knew friends </a:t>
          </a:r>
        </a:p>
        <a:p>
          <a:pPr algn="ctr"/>
          <a:r>
            <a:rPr lang="en-US" sz="2300" dirty="0"/>
            <a:t>who had </a:t>
          </a:r>
          <a:r>
            <a:rPr lang="en-US" sz="2300" b="1" dirty="0"/>
            <a:t>infectious </a:t>
          </a:r>
          <a:r>
            <a:rPr lang="en-US" sz="2300" b="1" i="1" u="sng" dirty="0">
              <a:solidFill>
                <a:srgbClr val="C00000"/>
              </a:solidFill>
            </a:rPr>
            <a:t>mononucleosis</a:t>
          </a:r>
          <a:r>
            <a:rPr lang="en-US" sz="2300" b="1" dirty="0"/>
            <a:t>        </a:t>
          </a:r>
        </a:p>
        <a:p>
          <a:pPr algn="ctr"/>
          <a:r>
            <a:rPr lang="en-US" sz="2300" dirty="0"/>
            <a:t>(caused by </a:t>
          </a:r>
          <a:r>
            <a:rPr lang="en-US" sz="2300" b="1" dirty="0"/>
            <a:t>Epstein-Barr Virus </a:t>
          </a:r>
          <a:r>
            <a:rPr lang="en-US" sz="2300" dirty="0"/>
            <a:t>(</a:t>
          </a:r>
          <a:r>
            <a:rPr lang="en-US" sz="2300" b="1" dirty="0"/>
            <a:t>EBV</a:t>
          </a:r>
          <a:r>
            <a:rPr lang="en-US" sz="2300" dirty="0"/>
            <a:t>) </a:t>
          </a:r>
        </a:p>
        <a:p>
          <a:pPr algn="ctr"/>
          <a:r>
            <a:rPr lang="en-US" sz="2300" dirty="0"/>
            <a:t>that caused </a:t>
          </a:r>
          <a:r>
            <a:rPr lang="en-US" sz="3200" b="1" dirty="0"/>
            <a:t>such</a:t>
          </a:r>
          <a:r>
            <a:rPr lang="en-US" sz="2300" b="1" dirty="0"/>
            <a:t> </a:t>
          </a:r>
          <a:r>
            <a:rPr lang="en-US" sz="3200" b="1" dirty="0">
              <a:solidFill>
                <a:srgbClr val="00B050"/>
              </a:solidFill>
              <a:latin typeface="Abadi MT Condensed Extra Bold" charset="0"/>
              <a:ea typeface="Abadi MT Condensed Extra Bold" charset="0"/>
              <a:cs typeface="Abadi MT Condensed Extra Bold" charset="0"/>
            </a:rPr>
            <a:t>fatigue</a:t>
          </a:r>
          <a:r>
            <a:rPr lang="en-US" sz="2300" b="1" dirty="0"/>
            <a:t> –</a:t>
          </a:r>
        </a:p>
        <a:p>
          <a:pPr algn="ctr"/>
          <a:r>
            <a:rPr lang="en-US" sz="2300" b="1" dirty="0">
              <a:solidFill>
                <a:srgbClr val="C00000"/>
              </a:solidFill>
            </a:rPr>
            <a:t>that some had to drop out of school </a:t>
          </a:r>
        </a:p>
        <a:p>
          <a:pPr algn="ctr"/>
          <a:r>
            <a:rPr lang="en-US" sz="2300" b="1" u="sng" dirty="0">
              <a:solidFill>
                <a:srgbClr val="C00000"/>
              </a:solidFill>
            </a:rPr>
            <a:t>for an entire semester.  </a:t>
          </a:r>
        </a:p>
        <a:p>
          <a:pPr algn="ctr"/>
          <a:endParaRPr lang="en-US" sz="2300" b="1" u="sng" dirty="0">
            <a:solidFill>
              <a:srgbClr val="C00000"/>
            </a:solidFill>
          </a:endParaRPr>
        </a:p>
        <a:p>
          <a:pPr algn="ctr"/>
          <a:r>
            <a:rPr lang="en-US" sz="2300" dirty="0"/>
            <a:t>But the question of “chronic EBV” </a:t>
          </a:r>
        </a:p>
        <a:p>
          <a:pPr algn="ctr"/>
          <a:r>
            <a:rPr lang="en-US" sz="2300" dirty="0"/>
            <a:t>as cause of chronic fatigue and disability </a:t>
          </a:r>
        </a:p>
        <a:p>
          <a:pPr algn="ctr"/>
          <a:r>
            <a:rPr lang="en-US" sz="2300" dirty="0"/>
            <a:t>remains </a:t>
          </a:r>
          <a:r>
            <a:rPr lang="en-US" sz="2300" i="1" u="sng" dirty="0"/>
            <a:t>controversial</a:t>
          </a:r>
          <a:r>
            <a:rPr lang="en-US" sz="2300" dirty="0"/>
            <a:t>.</a:t>
          </a:r>
        </a:p>
      </dgm:t>
    </dgm:pt>
    <dgm:pt modelId="{A80A2FC0-5B92-4ABD-A6F0-9EC0CF04B95E}" type="sibTrans" cxnId="{DACB507D-0B5C-4E6D-8864-320AFA83543C}">
      <dgm:prSet/>
      <dgm:spPr/>
      <dgm:t>
        <a:bodyPr/>
        <a:lstStyle/>
        <a:p>
          <a:endParaRPr lang="en-US"/>
        </a:p>
      </dgm:t>
    </dgm:pt>
    <dgm:pt modelId="{3D54C07C-537C-43A4-9BB5-3FB20F0AF5FD}" type="parTrans" cxnId="{DACB507D-0B5C-4E6D-8864-320AFA83543C}">
      <dgm:prSet/>
      <dgm:spPr/>
      <dgm:t>
        <a:bodyPr/>
        <a:lstStyle/>
        <a:p>
          <a:endParaRPr lang="en-US"/>
        </a:p>
      </dgm:t>
    </dgm:pt>
    <dgm:pt modelId="{E8F6E791-03CE-C84B-A7F5-8C69B8ACEB31}" type="pres">
      <dgm:prSet presAssocID="{61F19A37-5351-4386-AC26-53EC8F4D335C}" presName="vert0" presStyleCnt="0">
        <dgm:presLayoutVars>
          <dgm:dir/>
          <dgm:animOne val="branch"/>
          <dgm:animLvl val="lvl"/>
        </dgm:presLayoutVars>
      </dgm:prSet>
      <dgm:spPr/>
    </dgm:pt>
    <dgm:pt modelId="{F4079F10-C356-F24D-B42F-F0ACFBDAB314}" type="pres">
      <dgm:prSet presAssocID="{22F21267-7391-4C8A-8C54-FD8415008C81}" presName="thickLine" presStyleLbl="alignNode1" presStyleIdx="0" presStyleCnt="3"/>
      <dgm:spPr/>
    </dgm:pt>
    <dgm:pt modelId="{D4E49670-187C-BC4D-AC28-4018343064DA}" type="pres">
      <dgm:prSet presAssocID="{22F21267-7391-4C8A-8C54-FD8415008C81}" presName="horz1" presStyleCnt="0"/>
      <dgm:spPr/>
    </dgm:pt>
    <dgm:pt modelId="{6FE15D9F-5C62-CE46-BF93-689C9FBDF2D5}" type="pres">
      <dgm:prSet presAssocID="{22F21267-7391-4C8A-8C54-FD8415008C81}" presName="tx1" presStyleLbl="revTx" presStyleIdx="0" presStyleCnt="3" custFlipVert="1" custScaleY="60203" custLinFactNeighborX="-5290" custLinFactNeighborY="393"/>
      <dgm:spPr/>
    </dgm:pt>
    <dgm:pt modelId="{EF9E8C65-6590-E945-BC62-AE5B2610EFE4}" type="pres">
      <dgm:prSet presAssocID="{22F21267-7391-4C8A-8C54-FD8415008C81}" presName="vert1" presStyleCnt="0"/>
      <dgm:spPr/>
    </dgm:pt>
    <dgm:pt modelId="{635E8DBC-3728-EF4A-9791-9468E2458956}" type="pres">
      <dgm:prSet presAssocID="{28F99DD2-B3D0-41A3-9961-8A3E7412AAD3}" presName="thickLine" presStyleLbl="alignNode1" presStyleIdx="1" presStyleCnt="3"/>
      <dgm:spPr/>
    </dgm:pt>
    <dgm:pt modelId="{A3379B62-4A96-8A45-BE42-50458C980E7E}" type="pres">
      <dgm:prSet presAssocID="{28F99DD2-B3D0-41A3-9961-8A3E7412AAD3}" presName="horz1" presStyleCnt="0"/>
      <dgm:spPr/>
    </dgm:pt>
    <dgm:pt modelId="{0EC721EF-96E9-F349-9510-C396F2F76F16}" type="pres">
      <dgm:prSet presAssocID="{28F99DD2-B3D0-41A3-9961-8A3E7412AAD3}" presName="tx1" presStyleLbl="revTx" presStyleIdx="1" presStyleCnt="3" custAng="0" custLinFactNeighborX="0" custLinFactNeighborY="-39648"/>
      <dgm:spPr/>
    </dgm:pt>
    <dgm:pt modelId="{AC875ED7-787F-7049-9F85-AF05D29AB658}" type="pres">
      <dgm:prSet presAssocID="{28F99DD2-B3D0-41A3-9961-8A3E7412AAD3}" presName="vert1" presStyleCnt="0"/>
      <dgm:spPr/>
    </dgm:pt>
    <dgm:pt modelId="{BC3EE976-6851-9F4D-AC10-F139EF78A5D9}" type="pres">
      <dgm:prSet presAssocID="{802745E8-1514-45FC-8682-39A55A010FA5}" presName="thickLine" presStyleLbl="alignNode1" presStyleIdx="2" presStyleCnt="3" custLinFactNeighborX="0" custLinFactNeighborY="-9762"/>
      <dgm:spPr/>
    </dgm:pt>
    <dgm:pt modelId="{B1766425-A684-DD4E-A96E-0ABB4956A335}" type="pres">
      <dgm:prSet presAssocID="{802745E8-1514-45FC-8682-39A55A010FA5}" presName="horz1" presStyleCnt="0"/>
      <dgm:spPr/>
    </dgm:pt>
    <dgm:pt modelId="{BFE3EE59-9ACA-C247-B26C-CBB13963913F}" type="pres">
      <dgm:prSet presAssocID="{802745E8-1514-45FC-8682-39A55A010FA5}" presName="tx1" presStyleLbl="revTx" presStyleIdx="2" presStyleCnt="3" custScaleY="16710"/>
      <dgm:spPr/>
    </dgm:pt>
    <dgm:pt modelId="{987DA0B6-89E2-EC44-B158-0ABB391FA2F1}" type="pres">
      <dgm:prSet presAssocID="{802745E8-1514-45FC-8682-39A55A010FA5}" presName="vert1" presStyleCnt="0"/>
      <dgm:spPr/>
    </dgm:pt>
  </dgm:ptLst>
  <dgm:cxnLst>
    <dgm:cxn modelId="{773FD005-38F9-46AD-9DA3-86B449AFDDAC}" srcId="{61F19A37-5351-4386-AC26-53EC8F4D335C}" destId="{802745E8-1514-45FC-8682-39A55A010FA5}" srcOrd="2" destOrd="0" parTransId="{75D81D2D-54F8-4829-B33A-F5FE4E23F090}" sibTransId="{C7BE3F8D-9FE9-42ED-9F8F-8907C61C479A}"/>
    <dgm:cxn modelId="{9AE08832-5DA8-8348-9FDD-74D457271291}" type="presOf" srcId="{28F99DD2-B3D0-41A3-9961-8A3E7412AAD3}" destId="{0EC721EF-96E9-F349-9510-C396F2F76F16}" srcOrd="0" destOrd="0" presId="urn:microsoft.com/office/officeart/2008/layout/LinedList"/>
    <dgm:cxn modelId="{174B6F6D-53A9-AF44-967E-CFD2BB709608}" type="presOf" srcId="{61F19A37-5351-4386-AC26-53EC8F4D335C}" destId="{E8F6E791-03CE-C84B-A7F5-8C69B8ACEB31}" srcOrd="0" destOrd="0" presId="urn:microsoft.com/office/officeart/2008/layout/LinedList"/>
    <dgm:cxn modelId="{DACB507D-0B5C-4E6D-8864-320AFA83543C}" srcId="{61F19A37-5351-4386-AC26-53EC8F4D335C}" destId="{28F99DD2-B3D0-41A3-9961-8A3E7412AAD3}" srcOrd="1" destOrd="0" parTransId="{3D54C07C-537C-43A4-9BB5-3FB20F0AF5FD}" sibTransId="{A80A2FC0-5B92-4ABD-A6F0-9EC0CF04B95E}"/>
    <dgm:cxn modelId="{7408F4AC-4058-3B46-B06E-3A5F523BB702}" type="presOf" srcId="{802745E8-1514-45FC-8682-39A55A010FA5}" destId="{BFE3EE59-9ACA-C247-B26C-CBB13963913F}" srcOrd="0" destOrd="0" presId="urn:microsoft.com/office/officeart/2008/layout/LinedList"/>
    <dgm:cxn modelId="{8FEF63B1-2F87-1045-8B1C-EEFFA2F55C32}" type="presOf" srcId="{22F21267-7391-4C8A-8C54-FD8415008C81}" destId="{6FE15D9F-5C62-CE46-BF93-689C9FBDF2D5}" srcOrd="0" destOrd="0" presId="urn:microsoft.com/office/officeart/2008/layout/LinedList"/>
    <dgm:cxn modelId="{0A3E9EDC-89A5-41AD-912D-627B1BA34A17}" srcId="{61F19A37-5351-4386-AC26-53EC8F4D335C}" destId="{22F21267-7391-4C8A-8C54-FD8415008C81}" srcOrd="0" destOrd="0" parTransId="{70B13E32-05E6-484C-BBFC-5F6308F7DBFD}" sibTransId="{DEC6F617-B77A-4E46-BB6E-7354D94227EA}"/>
    <dgm:cxn modelId="{3ABB1DC1-9D97-AE40-832B-49754F6C644D}" type="presParOf" srcId="{E8F6E791-03CE-C84B-A7F5-8C69B8ACEB31}" destId="{F4079F10-C356-F24D-B42F-F0ACFBDAB314}" srcOrd="0" destOrd="0" presId="urn:microsoft.com/office/officeart/2008/layout/LinedList"/>
    <dgm:cxn modelId="{DDA6E6D1-8675-4346-A30B-8E8A60F03FC8}" type="presParOf" srcId="{E8F6E791-03CE-C84B-A7F5-8C69B8ACEB31}" destId="{D4E49670-187C-BC4D-AC28-4018343064DA}" srcOrd="1" destOrd="0" presId="urn:microsoft.com/office/officeart/2008/layout/LinedList"/>
    <dgm:cxn modelId="{D0B29C90-35A8-5544-978B-19D9C37F38DC}" type="presParOf" srcId="{D4E49670-187C-BC4D-AC28-4018343064DA}" destId="{6FE15D9F-5C62-CE46-BF93-689C9FBDF2D5}" srcOrd="0" destOrd="0" presId="urn:microsoft.com/office/officeart/2008/layout/LinedList"/>
    <dgm:cxn modelId="{E936CF25-5580-C544-B392-F502ED68B183}" type="presParOf" srcId="{D4E49670-187C-BC4D-AC28-4018343064DA}" destId="{EF9E8C65-6590-E945-BC62-AE5B2610EFE4}" srcOrd="1" destOrd="0" presId="urn:microsoft.com/office/officeart/2008/layout/LinedList"/>
    <dgm:cxn modelId="{6F3BBDEA-7FC3-BE46-9C7B-E94503DC8DB1}" type="presParOf" srcId="{E8F6E791-03CE-C84B-A7F5-8C69B8ACEB31}" destId="{635E8DBC-3728-EF4A-9791-9468E2458956}" srcOrd="2" destOrd="0" presId="urn:microsoft.com/office/officeart/2008/layout/LinedList"/>
    <dgm:cxn modelId="{4CDE6421-BC9B-5345-95F7-8C3897462917}" type="presParOf" srcId="{E8F6E791-03CE-C84B-A7F5-8C69B8ACEB31}" destId="{A3379B62-4A96-8A45-BE42-50458C980E7E}" srcOrd="3" destOrd="0" presId="urn:microsoft.com/office/officeart/2008/layout/LinedList"/>
    <dgm:cxn modelId="{6BDDF223-7AC8-C843-9EEA-68BBD7952507}" type="presParOf" srcId="{A3379B62-4A96-8A45-BE42-50458C980E7E}" destId="{0EC721EF-96E9-F349-9510-C396F2F76F16}" srcOrd="0" destOrd="0" presId="urn:microsoft.com/office/officeart/2008/layout/LinedList"/>
    <dgm:cxn modelId="{DAA30D59-2560-E14B-8387-5E3CC91D795B}" type="presParOf" srcId="{A3379B62-4A96-8A45-BE42-50458C980E7E}" destId="{AC875ED7-787F-7049-9F85-AF05D29AB658}" srcOrd="1" destOrd="0" presId="urn:microsoft.com/office/officeart/2008/layout/LinedList"/>
    <dgm:cxn modelId="{5B543ABA-217D-CA4A-BFF8-7A23829D56E0}" type="presParOf" srcId="{E8F6E791-03CE-C84B-A7F5-8C69B8ACEB31}" destId="{BC3EE976-6851-9F4D-AC10-F139EF78A5D9}" srcOrd="4" destOrd="0" presId="urn:microsoft.com/office/officeart/2008/layout/LinedList"/>
    <dgm:cxn modelId="{CBAC6D92-FBC3-7749-908A-38BCF0F0BA1C}" type="presParOf" srcId="{E8F6E791-03CE-C84B-A7F5-8C69B8ACEB31}" destId="{B1766425-A684-DD4E-A96E-0ABB4956A335}" srcOrd="5" destOrd="0" presId="urn:microsoft.com/office/officeart/2008/layout/LinedList"/>
    <dgm:cxn modelId="{F769D8BC-4F0B-834D-BA6B-FB34B075CB80}" type="presParOf" srcId="{B1766425-A684-DD4E-A96E-0ABB4956A335}" destId="{BFE3EE59-9ACA-C247-B26C-CBB13963913F}" srcOrd="0" destOrd="0" presId="urn:microsoft.com/office/officeart/2008/layout/LinedList"/>
    <dgm:cxn modelId="{D4972D3F-FF60-144C-8BA1-92F86E7C53E7}" type="presParOf" srcId="{B1766425-A684-DD4E-A96E-0ABB4956A335}" destId="{987DA0B6-89E2-EC44-B158-0ABB391FA2F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0D1C8C-7138-4069-8F13-355E08C71192}"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947B5837-D3D3-40FD-822C-626228D3FADF}">
      <dgm:prSet custT="1"/>
      <dgm:spPr/>
      <dgm:t>
        <a:bodyPr/>
        <a:lstStyle/>
        <a:p>
          <a:pPr algn="l"/>
          <a:r>
            <a:rPr lang="en-US" sz="2400" dirty="0"/>
            <a:t>I will take the point of view </a:t>
          </a:r>
          <a:r>
            <a:rPr lang="en-US" sz="2400" b="0" dirty="0"/>
            <a:t>that</a:t>
          </a:r>
          <a:r>
            <a:rPr lang="en-US" sz="2400" b="1" dirty="0"/>
            <a:t> </a:t>
          </a:r>
          <a:r>
            <a:rPr lang="en-US" sz="2400" b="1" dirty="0">
              <a:solidFill>
                <a:srgbClr val="FF0000"/>
              </a:solidFill>
              <a:latin typeface="Abadi MT Condensed Extra Bold" charset="0"/>
              <a:ea typeface="Abadi MT Condensed Extra Bold" charset="0"/>
              <a:cs typeface="Abadi MT Condensed Extra Bold" charset="0"/>
            </a:rPr>
            <a:t>Long Covid is REAL  </a:t>
          </a:r>
          <a:r>
            <a:rPr lang="en-US" sz="2400" b="1" dirty="0"/>
            <a:t>--          </a:t>
          </a:r>
        </a:p>
      </dgm:t>
    </dgm:pt>
    <dgm:pt modelId="{51FBA3E2-C04A-4271-B738-23EE5BCA5581}" type="parTrans" cxnId="{D5C384C2-B3D3-4F3C-9C0A-F325B3FE97C2}">
      <dgm:prSet/>
      <dgm:spPr/>
      <dgm:t>
        <a:bodyPr/>
        <a:lstStyle/>
        <a:p>
          <a:endParaRPr lang="en-US"/>
        </a:p>
      </dgm:t>
    </dgm:pt>
    <dgm:pt modelId="{69DB75A8-EA84-46FD-B529-1EFCE08C51B6}" type="sibTrans" cxnId="{D5C384C2-B3D3-4F3C-9C0A-F325B3FE97C2}">
      <dgm:prSet/>
      <dgm:spPr/>
      <dgm:t>
        <a:bodyPr/>
        <a:lstStyle/>
        <a:p>
          <a:endParaRPr lang="en-US"/>
        </a:p>
      </dgm:t>
    </dgm:pt>
    <dgm:pt modelId="{E3512828-C446-48CC-AB17-06402C2B03BE}">
      <dgm:prSet custT="1"/>
      <dgm:spPr/>
      <dgm:t>
        <a:bodyPr/>
        <a:lstStyle/>
        <a:p>
          <a:pPr algn="l"/>
          <a:endParaRPr lang="en-US" sz="1700" dirty="0"/>
        </a:p>
        <a:p>
          <a:pPr algn="l"/>
          <a:endParaRPr lang="en-US" sz="1700" dirty="0"/>
        </a:p>
        <a:p>
          <a:pPr algn="ctr"/>
          <a:endParaRPr lang="en-US" sz="2000" b="1" dirty="0"/>
        </a:p>
        <a:p>
          <a:pPr algn="ctr"/>
          <a:r>
            <a:rPr lang="en-US" sz="2400" b="1" dirty="0"/>
            <a:t>I am aware of prior debates about </a:t>
          </a:r>
        </a:p>
        <a:p>
          <a:pPr algn="ctr"/>
          <a:r>
            <a:rPr lang="en-US" sz="2400" b="1" dirty="0">
              <a:latin typeface="Abadi MT Condensed Extra Bold" charset="0"/>
              <a:ea typeface="Abadi MT Condensed Extra Bold" charset="0"/>
              <a:cs typeface="Abadi MT Condensed Extra Bold" charset="0"/>
            </a:rPr>
            <a:t>Chronic Lyme or Chronic Epstein-Barr Virus</a:t>
          </a:r>
          <a:r>
            <a:rPr lang="en-US" sz="2400" b="1" dirty="0"/>
            <a:t>—</a:t>
          </a:r>
        </a:p>
      </dgm:t>
    </dgm:pt>
    <dgm:pt modelId="{F3A72F1C-0592-4313-BB66-85A92A9627C0}" type="parTrans" cxnId="{380684B8-FF90-42B3-B047-AB8447361350}">
      <dgm:prSet/>
      <dgm:spPr/>
      <dgm:t>
        <a:bodyPr/>
        <a:lstStyle/>
        <a:p>
          <a:endParaRPr lang="en-US"/>
        </a:p>
      </dgm:t>
    </dgm:pt>
    <dgm:pt modelId="{A18EF767-F7E3-4AF2-946F-3E4328AB2623}" type="sibTrans" cxnId="{380684B8-FF90-42B3-B047-AB8447361350}">
      <dgm:prSet/>
      <dgm:spPr/>
      <dgm:t>
        <a:bodyPr/>
        <a:lstStyle/>
        <a:p>
          <a:endParaRPr lang="en-US"/>
        </a:p>
      </dgm:t>
    </dgm:pt>
    <dgm:pt modelId="{CADA0D8D-C74D-4698-B127-3F12B4906199}">
      <dgm:prSet custT="1"/>
      <dgm:spPr/>
      <dgm:t>
        <a:bodyPr/>
        <a:lstStyle/>
        <a:p>
          <a:pPr algn="ctr"/>
          <a:endParaRPr lang="en-US" sz="1700" b="1" u="sng" dirty="0"/>
        </a:p>
      </dgm:t>
    </dgm:pt>
    <dgm:pt modelId="{164FD2FE-154F-4E22-8CF1-93FD3278244D}" type="parTrans" cxnId="{3357685D-D96D-4549-AD5E-21E4C5E06659}">
      <dgm:prSet/>
      <dgm:spPr/>
      <dgm:t>
        <a:bodyPr/>
        <a:lstStyle/>
        <a:p>
          <a:endParaRPr lang="en-US"/>
        </a:p>
      </dgm:t>
    </dgm:pt>
    <dgm:pt modelId="{2A4742F1-CBE8-4A5B-84FB-DA0C564ECF30}" type="sibTrans" cxnId="{3357685D-D96D-4549-AD5E-21E4C5E06659}">
      <dgm:prSet/>
      <dgm:spPr/>
      <dgm:t>
        <a:bodyPr/>
        <a:lstStyle/>
        <a:p>
          <a:endParaRPr lang="en-US"/>
        </a:p>
      </dgm:t>
    </dgm:pt>
    <dgm:pt modelId="{6B569CE6-D95C-4A97-AFEE-3897F892AB82}">
      <dgm:prSet/>
      <dgm:spPr/>
      <dgm:t>
        <a:bodyPr/>
        <a:lstStyle/>
        <a:p>
          <a:pPr algn="ctr"/>
          <a:endParaRPr lang="en-US" b="1" dirty="0">
            <a:solidFill>
              <a:schemeClr val="accent2">
                <a:lumMod val="50000"/>
              </a:schemeClr>
            </a:solidFill>
          </a:endParaRPr>
        </a:p>
      </dgm:t>
    </dgm:pt>
    <dgm:pt modelId="{194C165F-AD67-4360-A9CA-E986E77410BC}" type="parTrans" cxnId="{DC719C76-CD7C-4DAE-AC5A-6D445EB54319}">
      <dgm:prSet/>
      <dgm:spPr/>
      <dgm:t>
        <a:bodyPr/>
        <a:lstStyle/>
        <a:p>
          <a:endParaRPr lang="en-US"/>
        </a:p>
      </dgm:t>
    </dgm:pt>
    <dgm:pt modelId="{A5505A2B-A3E1-48CE-96EB-3CA5D5ECF1FE}" type="sibTrans" cxnId="{DC719C76-CD7C-4DAE-AC5A-6D445EB54319}">
      <dgm:prSet/>
      <dgm:spPr/>
      <dgm:t>
        <a:bodyPr/>
        <a:lstStyle/>
        <a:p>
          <a:endParaRPr lang="en-US"/>
        </a:p>
      </dgm:t>
    </dgm:pt>
    <dgm:pt modelId="{FBD9D812-CDC9-084E-8627-18F5C186289A}" type="pres">
      <dgm:prSet presAssocID="{530D1C8C-7138-4069-8F13-355E08C71192}" presName="vert0" presStyleCnt="0">
        <dgm:presLayoutVars>
          <dgm:dir/>
          <dgm:animOne val="branch"/>
          <dgm:animLvl val="lvl"/>
        </dgm:presLayoutVars>
      </dgm:prSet>
      <dgm:spPr/>
    </dgm:pt>
    <dgm:pt modelId="{AC519683-D464-424B-8B53-D8B6EB4B3A64}" type="pres">
      <dgm:prSet presAssocID="{947B5837-D3D3-40FD-822C-626228D3FADF}" presName="thickLine" presStyleLbl="alignNode1" presStyleIdx="0" presStyleCnt="4"/>
      <dgm:spPr/>
    </dgm:pt>
    <dgm:pt modelId="{2A303F5E-87F8-1A4F-9321-4066B44AFD8C}" type="pres">
      <dgm:prSet presAssocID="{947B5837-D3D3-40FD-822C-626228D3FADF}" presName="horz1" presStyleCnt="0"/>
      <dgm:spPr/>
    </dgm:pt>
    <dgm:pt modelId="{4EEC927D-DD75-3A4B-833E-3E10ABA1CD8B}" type="pres">
      <dgm:prSet presAssocID="{947B5837-D3D3-40FD-822C-626228D3FADF}" presName="tx1" presStyleLbl="revTx" presStyleIdx="0" presStyleCnt="4" custScaleY="158822"/>
      <dgm:spPr/>
    </dgm:pt>
    <dgm:pt modelId="{537D34D3-7077-8B4B-8959-F8B2C1ECB078}" type="pres">
      <dgm:prSet presAssocID="{947B5837-D3D3-40FD-822C-626228D3FADF}" presName="vert1" presStyleCnt="0"/>
      <dgm:spPr/>
    </dgm:pt>
    <dgm:pt modelId="{1DE20A4D-337B-FD47-A563-983C035FE3EB}" type="pres">
      <dgm:prSet presAssocID="{E3512828-C446-48CC-AB17-06402C2B03BE}" presName="thickLine" presStyleLbl="alignNode1" presStyleIdx="1" presStyleCnt="4" custLinFactNeighborX="282" custLinFactNeighborY="18009"/>
      <dgm:spPr/>
    </dgm:pt>
    <dgm:pt modelId="{AA4D8BE1-FD02-2646-9099-A361A76D57A1}" type="pres">
      <dgm:prSet presAssocID="{E3512828-C446-48CC-AB17-06402C2B03BE}" presName="horz1" presStyleCnt="0"/>
      <dgm:spPr/>
    </dgm:pt>
    <dgm:pt modelId="{DF6646B2-9096-7440-A180-9E10838B5FF5}" type="pres">
      <dgm:prSet presAssocID="{E3512828-C446-48CC-AB17-06402C2B03BE}" presName="tx1" presStyleLbl="revTx" presStyleIdx="1" presStyleCnt="4" custScaleY="418331"/>
      <dgm:spPr/>
    </dgm:pt>
    <dgm:pt modelId="{F5FE90FF-AD85-8240-BDEB-ABB70604AD1A}" type="pres">
      <dgm:prSet presAssocID="{E3512828-C446-48CC-AB17-06402C2B03BE}" presName="vert1" presStyleCnt="0"/>
      <dgm:spPr/>
    </dgm:pt>
    <dgm:pt modelId="{BBCC44D8-A908-784B-B3A8-8397AF9887AC}" type="pres">
      <dgm:prSet presAssocID="{CADA0D8D-C74D-4698-B127-3F12B4906199}" presName="thickLine" presStyleLbl="alignNode1" presStyleIdx="2" presStyleCnt="4"/>
      <dgm:spPr/>
    </dgm:pt>
    <dgm:pt modelId="{C34506EF-435A-9E4F-A878-0F978756A9D7}" type="pres">
      <dgm:prSet presAssocID="{CADA0D8D-C74D-4698-B127-3F12B4906199}" presName="horz1" presStyleCnt="0"/>
      <dgm:spPr/>
    </dgm:pt>
    <dgm:pt modelId="{DAE07D02-D09D-AC4B-950E-22FB4F666C73}" type="pres">
      <dgm:prSet presAssocID="{CADA0D8D-C74D-4698-B127-3F12B4906199}" presName="tx1" presStyleLbl="revTx" presStyleIdx="2" presStyleCnt="4"/>
      <dgm:spPr/>
    </dgm:pt>
    <dgm:pt modelId="{CF65B335-20B9-1045-833F-3BAEEB1E2DC7}" type="pres">
      <dgm:prSet presAssocID="{CADA0D8D-C74D-4698-B127-3F12B4906199}" presName="vert1" presStyleCnt="0"/>
      <dgm:spPr/>
    </dgm:pt>
    <dgm:pt modelId="{4F78E871-5C26-0946-B5B2-D23CFCA20747}" type="pres">
      <dgm:prSet presAssocID="{6B569CE6-D95C-4A97-AFEE-3897F892AB82}" presName="thickLine" presStyleLbl="alignNode1" presStyleIdx="3" presStyleCnt="4" custLinFactY="5786" custLinFactNeighborY="100000"/>
      <dgm:spPr/>
    </dgm:pt>
    <dgm:pt modelId="{E0FE6AEA-090D-E741-A4AD-68B64FF17D77}" type="pres">
      <dgm:prSet presAssocID="{6B569CE6-D95C-4A97-AFEE-3897F892AB82}" presName="horz1" presStyleCnt="0"/>
      <dgm:spPr/>
    </dgm:pt>
    <dgm:pt modelId="{9837A31F-3669-224A-97FD-E8EDB5F9E8F5}" type="pres">
      <dgm:prSet presAssocID="{6B569CE6-D95C-4A97-AFEE-3897F892AB82}" presName="tx1" presStyleLbl="revTx" presStyleIdx="3" presStyleCnt="4"/>
      <dgm:spPr/>
    </dgm:pt>
    <dgm:pt modelId="{1E0CA97B-9BCB-8449-86A7-4EAA4D236059}" type="pres">
      <dgm:prSet presAssocID="{6B569CE6-D95C-4A97-AFEE-3897F892AB82}" presName="vert1" presStyleCnt="0"/>
      <dgm:spPr/>
    </dgm:pt>
  </dgm:ptLst>
  <dgm:cxnLst>
    <dgm:cxn modelId="{78243407-81F1-3B45-A891-B4ED60047BCE}" type="presOf" srcId="{947B5837-D3D3-40FD-822C-626228D3FADF}" destId="{4EEC927D-DD75-3A4B-833E-3E10ABA1CD8B}" srcOrd="0" destOrd="0" presId="urn:microsoft.com/office/officeart/2008/layout/LinedList"/>
    <dgm:cxn modelId="{2952B11F-4FB6-7049-9A08-E16CF52D76E8}" type="presOf" srcId="{6B569CE6-D95C-4A97-AFEE-3897F892AB82}" destId="{9837A31F-3669-224A-97FD-E8EDB5F9E8F5}" srcOrd="0" destOrd="0" presId="urn:microsoft.com/office/officeart/2008/layout/LinedList"/>
    <dgm:cxn modelId="{3357685D-D96D-4549-AD5E-21E4C5E06659}" srcId="{530D1C8C-7138-4069-8F13-355E08C71192}" destId="{CADA0D8D-C74D-4698-B127-3F12B4906199}" srcOrd="2" destOrd="0" parTransId="{164FD2FE-154F-4E22-8CF1-93FD3278244D}" sibTransId="{2A4742F1-CBE8-4A5B-84FB-DA0C564ECF30}"/>
    <dgm:cxn modelId="{CBDE2265-9958-1F47-91EE-C786AEACFDA4}" type="presOf" srcId="{E3512828-C446-48CC-AB17-06402C2B03BE}" destId="{DF6646B2-9096-7440-A180-9E10838B5FF5}" srcOrd="0" destOrd="0" presId="urn:microsoft.com/office/officeart/2008/layout/LinedList"/>
    <dgm:cxn modelId="{DC719C76-CD7C-4DAE-AC5A-6D445EB54319}" srcId="{530D1C8C-7138-4069-8F13-355E08C71192}" destId="{6B569CE6-D95C-4A97-AFEE-3897F892AB82}" srcOrd="3" destOrd="0" parTransId="{194C165F-AD67-4360-A9CA-E986E77410BC}" sibTransId="{A5505A2B-A3E1-48CE-96EB-3CA5D5ECF1FE}"/>
    <dgm:cxn modelId="{C5D7A9B2-7E33-B943-AC75-A46D4FD28E32}" type="presOf" srcId="{CADA0D8D-C74D-4698-B127-3F12B4906199}" destId="{DAE07D02-D09D-AC4B-950E-22FB4F666C73}" srcOrd="0" destOrd="0" presId="urn:microsoft.com/office/officeart/2008/layout/LinedList"/>
    <dgm:cxn modelId="{380684B8-FF90-42B3-B047-AB8447361350}" srcId="{530D1C8C-7138-4069-8F13-355E08C71192}" destId="{E3512828-C446-48CC-AB17-06402C2B03BE}" srcOrd="1" destOrd="0" parTransId="{F3A72F1C-0592-4313-BB66-85A92A9627C0}" sibTransId="{A18EF767-F7E3-4AF2-946F-3E4328AB2623}"/>
    <dgm:cxn modelId="{D5C384C2-B3D3-4F3C-9C0A-F325B3FE97C2}" srcId="{530D1C8C-7138-4069-8F13-355E08C71192}" destId="{947B5837-D3D3-40FD-822C-626228D3FADF}" srcOrd="0" destOrd="0" parTransId="{51FBA3E2-C04A-4271-B738-23EE5BCA5581}" sibTransId="{69DB75A8-EA84-46FD-B529-1EFCE08C51B6}"/>
    <dgm:cxn modelId="{022CDEC2-25EC-8647-B490-17401E91FE10}" type="presOf" srcId="{530D1C8C-7138-4069-8F13-355E08C71192}" destId="{FBD9D812-CDC9-084E-8627-18F5C186289A}" srcOrd="0" destOrd="0" presId="urn:microsoft.com/office/officeart/2008/layout/LinedList"/>
    <dgm:cxn modelId="{005A5615-AA62-1348-8011-C9A51D14CE01}" type="presParOf" srcId="{FBD9D812-CDC9-084E-8627-18F5C186289A}" destId="{AC519683-D464-424B-8B53-D8B6EB4B3A64}" srcOrd="0" destOrd="0" presId="urn:microsoft.com/office/officeart/2008/layout/LinedList"/>
    <dgm:cxn modelId="{29DFD0A4-9A4A-9648-B91E-507767EEBC45}" type="presParOf" srcId="{FBD9D812-CDC9-084E-8627-18F5C186289A}" destId="{2A303F5E-87F8-1A4F-9321-4066B44AFD8C}" srcOrd="1" destOrd="0" presId="urn:microsoft.com/office/officeart/2008/layout/LinedList"/>
    <dgm:cxn modelId="{B74EFDC2-A559-FC4A-BFB0-9E24418AFF4A}" type="presParOf" srcId="{2A303F5E-87F8-1A4F-9321-4066B44AFD8C}" destId="{4EEC927D-DD75-3A4B-833E-3E10ABA1CD8B}" srcOrd="0" destOrd="0" presId="urn:microsoft.com/office/officeart/2008/layout/LinedList"/>
    <dgm:cxn modelId="{B10FEFC5-97B1-9D42-B0CD-A68790E14EDE}" type="presParOf" srcId="{2A303F5E-87F8-1A4F-9321-4066B44AFD8C}" destId="{537D34D3-7077-8B4B-8959-F8B2C1ECB078}" srcOrd="1" destOrd="0" presId="urn:microsoft.com/office/officeart/2008/layout/LinedList"/>
    <dgm:cxn modelId="{E3AC0ECF-9C65-4646-BA77-7B0B69C9C7CC}" type="presParOf" srcId="{FBD9D812-CDC9-084E-8627-18F5C186289A}" destId="{1DE20A4D-337B-FD47-A563-983C035FE3EB}" srcOrd="2" destOrd="0" presId="urn:microsoft.com/office/officeart/2008/layout/LinedList"/>
    <dgm:cxn modelId="{214FE440-2789-1943-BF2E-81E653F47F1A}" type="presParOf" srcId="{FBD9D812-CDC9-084E-8627-18F5C186289A}" destId="{AA4D8BE1-FD02-2646-9099-A361A76D57A1}" srcOrd="3" destOrd="0" presId="urn:microsoft.com/office/officeart/2008/layout/LinedList"/>
    <dgm:cxn modelId="{08A5B008-58DD-B946-BDBC-561284C0FBC4}" type="presParOf" srcId="{AA4D8BE1-FD02-2646-9099-A361A76D57A1}" destId="{DF6646B2-9096-7440-A180-9E10838B5FF5}" srcOrd="0" destOrd="0" presId="urn:microsoft.com/office/officeart/2008/layout/LinedList"/>
    <dgm:cxn modelId="{93FFD606-EA1C-0640-868D-564B8FF9994A}" type="presParOf" srcId="{AA4D8BE1-FD02-2646-9099-A361A76D57A1}" destId="{F5FE90FF-AD85-8240-BDEB-ABB70604AD1A}" srcOrd="1" destOrd="0" presId="urn:microsoft.com/office/officeart/2008/layout/LinedList"/>
    <dgm:cxn modelId="{C534B4ED-AD20-284A-98AC-C0E1B90ACA8E}" type="presParOf" srcId="{FBD9D812-CDC9-084E-8627-18F5C186289A}" destId="{BBCC44D8-A908-784B-B3A8-8397AF9887AC}" srcOrd="4" destOrd="0" presId="urn:microsoft.com/office/officeart/2008/layout/LinedList"/>
    <dgm:cxn modelId="{ABE3B35C-0598-4441-A658-A074A41D171D}" type="presParOf" srcId="{FBD9D812-CDC9-084E-8627-18F5C186289A}" destId="{C34506EF-435A-9E4F-A878-0F978756A9D7}" srcOrd="5" destOrd="0" presId="urn:microsoft.com/office/officeart/2008/layout/LinedList"/>
    <dgm:cxn modelId="{1A5D2202-6B13-4F4A-8F02-939D7D0BEB98}" type="presParOf" srcId="{C34506EF-435A-9E4F-A878-0F978756A9D7}" destId="{DAE07D02-D09D-AC4B-950E-22FB4F666C73}" srcOrd="0" destOrd="0" presId="urn:microsoft.com/office/officeart/2008/layout/LinedList"/>
    <dgm:cxn modelId="{7FED23C8-89F4-B243-969E-B8790BA7EEAA}" type="presParOf" srcId="{C34506EF-435A-9E4F-A878-0F978756A9D7}" destId="{CF65B335-20B9-1045-833F-3BAEEB1E2DC7}" srcOrd="1" destOrd="0" presId="urn:microsoft.com/office/officeart/2008/layout/LinedList"/>
    <dgm:cxn modelId="{DD54DE78-DA4F-2F43-9B70-5E3711A52BA1}" type="presParOf" srcId="{FBD9D812-CDC9-084E-8627-18F5C186289A}" destId="{4F78E871-5C26-0946-B5B2-D23CFCA20747}" srcOrd="6" destOrd="0" presId="urn:microsoft.com/office/officeart/2008/layout/LinedList"/>
    <dgm:cxn modelId="{67415C1F-D5C0-0A47-8831-5CF636D67D58}" type="presParOf" srcId="{FBD9D812-CDC9-084E-8627-18F5C186289A}" destId="{E0FE6AEA-090D-E741-A4AD-68B64FF17D77}" srcOrd="7" destOrd="0" presId="urn:microsoft.com/office/officeart/2008/layout/LinedList"/>
    <dgm:cxn modelId="{D82638CD-6BF8-E343-973B-FF0218D4608D}" type="presParOf" srcId="{E0FE6AEA-090D-E741-A4AD-68B64FF17D77}" destId="{9837A31F-3669-224A-97FD-E8EDB5F9E8F5}" srcOrd="0" destOrd="0" presId="urn:microsoft.com/office/officeart/2008/layout/LinedList"/>
    <dgm:cxn modelId="{A8D20DC0-9E53-664A-845B-478E193C7457}" type="presParOf" srcId="{E0FE6AEA-090D-E741-A4AD-68B64FF17D77}" destId="{1E0CA97B-9BCB-8449-86A7-4EAA4D23605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79F10-C356-F24D-B42F-F0ACFBDAB314}">
      <dsp:nvSpPr>
        <dsp:cNvPr id="0" name=""/>
        <dsp:cNvSpPr/>
      </dsp:nvSpPr>
      <dsp:spPr>
        <a:xfrm>
          <a:off x="0" y="3900"/>
          <a:ext cx="784879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E15D9F-5C62-CE46-BF93-689C9FBDF2D5}">
      <dsp:nvSpPr>
        <dsp:cNvPr id="0" name=""/>
        <dsp:cNvSpPr/>
      </dsp:nvSpPr>
      <dsp:spPr>
        <a:xfrm flipV="1">
          <a:off x="0" y="16181"/>
          <a:ext cx="7848791" cy="1881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dirty="0"/>
        </a:p>
      </dsp:txBody>
      <dsp:txXfrm rot="10800000">
        <a:off x="0" y="16181"/>
        <a:ext cx="7848791" cy="1881278"/>
      </dsp:txXfrm>
    </dsp:sp>
    <dsp:sp modelId="{635E8DBC-3728-EF4A-9791-9468E2458956}">
      <dsp:nvSpPr>
        <dsp:cNvPr id="0" name=""/>
        <dsp:cNvSpPr/>
      </dsp:nvSpPr>
      <dsp:spPr>
        <a:xfrm>
          <a:off x="0" y="1885179"/>
          <a:ext cx="7848791"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C721EF-96E9-F349-9510-C396F2F76F16}">
      <dsp:nvSpPr>
        <dsp:cNvPr id="0" name=""/>
        <dsp:cNvSpPr/>
      </dsp:nvSpPr>
      <dsp:spPr>
        <a:xfrm>
          <a:off x="0" y="646221"/>
          <a:ext cx="7848791" cy="312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ctr" defTabSz="1022350">
            <a:lnSpc>
              <a:spcPct val="90000"/>
            </a:lnSpc>
            <a:spcBef>
              <a:spcPct val="0"/>
            </a:spcBef>
            <a:spcAft>
              <a:spcPct val="35000"/>
            </a:spcAft>
            <a:buNone/>
          </a:pPr>
          <a:r>
            <a:rPr lang="en-US" sz="2300" kern="1200" dirty="0"/>
            <a:t>We </a:t>
          </a:r>
          <a:r>
            <a:rPr lang="en-US" sz="2300" b="1" kern="1200" dirty="0"/>
            <a:t>all</a:t>
          </a:r>
          <a:r>
            <a:rPr lang="en-US" sz="2300" kern="1200" dirty="0"/>
            <a:t> knew friends </a:t>
          </a:r>
        </a:p>
        <a:p>
          <a:pPr marL="0" lvl="0" indent="0" algn="ctr" defTabSz="1022350">
            <a:lnSpc>
              <a:spcPct val="90000"/>
            </a:lnSpc>
            <a:spcBef>
              <a:spcPct val="0"/>
            </a:spcBef>
            <a:spcAft>
              <a:spcPct val="35000"/>
            </a:spcAft>
            <a:buNone/>
          </a:pPr>
          <a:r>
            <a:rPr lang="en-US" sz="2300" kern="1200" dirty="0"/>
            <a:t>who had </a:t>
          </a:r>
          <a:r>
            <a:rPr lang="en-US" sz="2300" b="1" kern="1200" dirty="0"/>
            <a:t>infectious </a:t>
          </a:r>
          <a:r>
            <a:rPr lang="en-US" sz="2300" b="1" i="1" u="sng" kern="1200" dirty="0">
              <a:solidFill>
                <a:srgbClr val="C00000"/>
              </a:solidFill>
            </a:rPr>
            <a:t>mononucleosis</a:t>
          </a:r>
          <a:r>
            <a:rPr lang="en-US" sz="2300" b="1" kern="1200" dirty="0"/>
            <a:t>        </a:t>
          </a:r>
        </a:p>
        <a:p>
          <a:pPr marL="0" lvl="0" indent="0" algn="ctr" defTabSz="1022350">
            <a:lnSpc>
              <a:spcPct val="90000"/>
            </a:lnSpc>
            <a:spcBef>
              <a:spcPct val="0"/>
            </a:spcBef>
            <a:spcAft>
              <a:spcPct val="35000"/>
            </a:spcAft>
            <a:buNone/>
          </a:pPr>
          <a:r>
            <a:rPr lang="en-US" sz="2300" kern="1200" dirty="0"/>
            <a:t>(caused by </a:t>
          </a:r>
          <a:r>
            <a:rPr lang="en-US" sz="2300" b="1" kern="1200" dirty="0"/>
            <a:t>Epstein-Barr Virus </a:t>
          </a:r>
          <a:r>
            <a:rPr lang="en-US" sz="2300" kern="1200" dirty="0"/>
            <a:t>(</a:t>
          </a:r>
          <a:r>
            <a:rPr lang="en-US" sz="2300" b="1" kern="1200" dirty="0"/>
            <a:t>EBV</a:t>
          </a:r>
          <a:r>
            <a:rPr lang="en-US" sz="2300" kern="1200" dirty="0"/>
            <a:t>) </a:t>
          </a:r>
        </a:p>
        <a:p>
          <a:pPr marL="0" lvl="0" indent="0" algn="ctr" defTabSz="1022350">
            <a:lnSpc>
              <a:spcPct val="90000"/>
            </a:lnSpc>
            <a:spcBef>
              <a:spcPct val="0"/>
            </a:spcBef>
            <a:spcAft>
              <a:spcPct val="35000"/>
            </a:spcAft>
            <a:buNone/>
          </a:pPr>
          <a:r>
            <a:rPr lang="en-US" sz="2300" kern="1200" dirty="0"/>
            <a:t>that caused </a:t>
          </a:r>
          <a:r>
            <a:rPr lang="en-US" sz="3200" b="1" kern="1200" dirty="0"/>
            <a:t>such</a:t>
          </a:r>
          <a:r>
            <a:rPr lang="en-US" sz="2300" b="1" kern="1200" dirty="0"/>
            <a:t> </a:t>
          </a:r>
          <a:r>
            <a:rPr lang="en-US" sz="3200" b="1" kern="1200" dirty="0">
              <a:solidFill>
                <a:srgbClr val="00B050"/>
              </a:solidFill>
              <a:latin typeface="Abadi MT Condensed Extra Bold" charset="0"/>
              <a:ea typeface="Abadi MT Condensed Extra Bold" charset="0"/>
              <a:cs typeface="Abadi MT Condensed Extra Bold" charset="0"/>
            </a:rPr>
            <a:t>fatigue</a:t>
          </a:r>
          <a:r>
            <a:rPr lang="en-US" sz="2300" b="1" kern="1200" dirty="0"/>
            <a:t> –</a:t>
          </a:r>
        </a:p>
        <a:p>
          <a:pPr marL="0" lvl="0" indent="0" algn="ctr" defTabSz="1022350">
            <a:lnSpc>
              <a:spcPct val="90000"/>
            </a:lnSpc>
            <a:spcBef>
              <a:spcPct val="0"/>
            </a:spcBef>
            <a:spcAft>
              <a:spcPct val="35000"/>
            </a:spcAft>
            <a:buNone/>
          </a:pPr>
          <a:r>
            <a:rPr lang="en-US" sz="2300" b="1" kern="1200" dirty="0">
              <a:solidFill>
                <a:srgbClr val="C00000"/>
              </a:solidFill>
            </a:rPr>
            <a:t>that some had to drop out of school </a:t>
          </a:r>
        </a:p>
        <a:p>
          <a:pPr marL="0" lvl="0" indent="0" algn="ctr" defTabSz="1022350">
            <a:lnSpc>
              <a:spcPct val="90000"/>
            </a:lnSpc>
            <a:spcBef>
              <a:spcPct val="0"/>
            </a:spcBef>
            <a:spcAft>
              <a:spcPct val="35000"/>
            </a:spcAft>
            <a:buNone/>
          </a:pPr>
          <a:r>
            <a:rPr lang="en-US" sz="2300" b="1" u="sng" kern="1200" dirty="0">
              <a:solidFill>
                <a:srgbClr val="C00000"/>
              </a:solidFill>
            </a:rPr>
            <a:t>for an entire semester.  </a:t>
          </a:r>
        </a:p>
        <a:p>
          <a:pPr marL="0" lvl="0" indent="0" algn="ctr" defTabSz="1022350">
            <a:lnSpc>
              <a:spcPct val="90000"/>
            </a:lnSpc>
            <a:spcBef>
              <a:spcPct val="0"/>
            </a:spcBef>
            <a:spcAft>
              <a:spcPct val="35000"/>
            </a:spcAft>
            <a:buNone/>
          </a:pPr>
          <a:endParaRPr lang="en-US" sz="2300" b="1" u="sng" kern="1200" dirty="0">
            <a:solidFill>
              <a:srgbClr val="C00000"/>
            </a:solidFill>
          </a:endParaRPr>
        </a:p>
        <a:p>
          <a:pPr marL="0" lvl="0" indent="0" algn="ctr" defTabSz="1022350">
            <a:lnSpc>
              <a:spcPct val="90000"/>
            </a:lnSpc>
            <a:spcBef>
              <a:spcPct val="0"/>
            </a:spcBef>
            <a:spcAft>
              <a:spcPct val="35000"/>
            </a:spcAft>
            <a:buNone/>
          </a:pPr>
          <a:r>
            <a:rPr lang="en-US" sz="2300" kern="1200" dirty="0"/>
            <a:t>But the question of “chronic EBV” </a:t>
          </a:r>
        </a:p>
        <a:p>
          <a:pPr marL="0" lvl="0" indent="0" algn="ctr" defTabSz="1022350">
            <a:lnSpc>
              <a:spcPct val="90000"/>
            </a:lnSpc>
            <a:spcBef>
              <a:spcPct val="0"/>
            </a:spcBef>
            <a:spcAft>
              <a:spcPct val="35000"/>
            </a:spcAft>
            <a:buNone/>
          </a:pPr>
          <a:r>
            <a:rPr lang="en-US" sz="2300" kern="1200" dirty="0"/>
            <a:t>as cause of chronic fatigue and disability </a:t>
          </a:r>
        </a:p>
        <a:p>
          <a:pPr marL="0" lvl="0" indent="0" algn="ctr" defTabSz="1022350">
            <a:lnSpc>
              <a:spcPct val="90000"/>
            </a:lnSpc>
            <a:spcBef>
              <a:spcPct val="0"/>
            </a:spcBef>
            <a:spcAft>
              <a:spcPct val="35000"/>
            </a:spcAft>
            <a:buNone/>
          </a:pPr>
          <a:r>
            <a:rPr lang="en-US" sz="2300" kern="1200" dirty="0"/>
            <a:t>remains </a:t>
          </a:r>
          <a:r>
            <a:rPr lang="en-US" sz="2300" i="1" u="sng" kern="1200" dirty="0"/>
            <a:t>controversial</a:t>
          </a:r>
          <a:r>
            <a:rPr lang="en-US" sz="2300" kern="1200" dirty="0"/>
            <a:t>.</a:t>
          </a:r>
        </a:p>
      </dsp:txBody>
      <dsp:txXfrm>
        <a:off x="0" y="646221"/>
        <a:ext cx="7848791" cy="3124892"/>
      </dsp:txXfrm>
    </dsp:sp>
    <dsp:sp modelId="{BC3EE976-6851-9F4D-AC10-F139EF78A5D9}">
      <dsp:nvSpPr>
        <dsp:cNvPr id="0" name=""/>
        <dsp:cNvSpPr/>
      </dsp:nvSpPr>
      <dsp:spPr>
        <a:xfrm>
          <a:off x="0" y="4959097"/>
          <a:ext cx="7848791"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E3EE59-9ACA-C247-B26C-CBB13963913F}">
      <dsp:nvSpPr>
        <dsp:cNvPr id="0" name=""/>
        <dsp:cNvSpPr/>
      </dsp:nvSpPr>
      <dsp:spPr>
        <a:xfrm>
          <a:off x="0" y="5010071"/>
          <a:ext cx="7848791" cy="5221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endParaRPr lang="en-US" sz="2400" kern="1200" dirty="0"/>
        </a:p>
      </dsp:txBody>
      <dsp:txXfrm>
        <a:off x="0" y="5010071"/>
        <a:ext cx="7848791" cy="5221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519683-D464-424B-8B53-D8B6EB4B3A64}">
      <dsp:nvSpPr>
        <dsp:cNvPr id="0" name=""/>
        <dsp:cNvSpPr/>
      </dsp:nvSpPr>
      <dsp:spPr>
        <a:xfrm>
          <a:off x="0" y="28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C927D-DD75-3A4B-833E-3E10ABA1CD8B}">
      <dsp:nvSpPr>
        <dsp:cNvPr id="0" name=""/>
        <dsp:cNvSpPr/>
      </dsp:nvSpPr>
      <dsp:spPr>
        <a:xfrm>
          <a:off x="0" y="285"/>
          <a:ext cx="6893773" cy="1182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 will take the point of view </a:t>
          </a:r>
          <a:r>
            <a:rPr lang="en-US" sz="2400" b="0" kern="1200" dirty="0"/>
            <a:t>that</a:t>
          </a:r>
          <a:r>
            <a:rPr lang="en-US" sz="2400" b="1" kern="1200" dirty="0"/>
            <a:t> </a:t>
          </a:r>
          <a:r>
            <a:rPr lang="en-US" sz="2400" b="1" kern="1200" dirty="0">
              <a:solidFill>
                <a:srgbClr val="FF0000"/>
              </a:solidFill>
              <a:latin typeface="Abadi MT Condensed Extra Bold" charset="0"/>
              <a:ea typeface="Abadi MT Condensed Extra Bold" charset="0"/>
              <a:cs typeface="Abadi MT Condensed Extra Bold" charset="0"/>
            </a:rPr>
            <a:t>Long Covid is REAL  </a:t>
          </a:r>
          <a:r>
            <a:rPr lang="en-US" sz="2400" b="1" kern="1200" dirty="0"/>
            <a:t>--          </a:t>
          </a:r>
        </a:p>
      </dsp:txBody>
      <dsp:txXfrm>
        <a:off x="0" y="285"/>
        <a:ext cx="6893773" cy="1182278"/>
      </dsp:txXfrm>
    </dsp:sp>
    <dsp:sp modelId="{1DE20A4D-337B-FD47-A563-983C035FE3EB}">
      <dsp:nvSpPr>
        <dsp:cNvPr id="0" name=""/>
        <dsp:cNvSpPr/>
      </dsp:nvSpPr>
      <dsp:spPr>
        <a:xfrm>
          <a:off x="0" y="1743378"/>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646B2-9096-7440-A180-9E10838B5FF5}">
      <dsp:nvSpPr>
        <dsp:cNvPr id="0" name=""/>
        <dsp:cNvSpPr/>
      </dsp:nvSpPr>
      <dsp:spPr>
        <a:xfrm>
          <a:off x="0" y="1182564"/>
          <a:ext cx="6893773" cy="3114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en-US" sz="1700" kern="1200" dirty="0"/>
        </a:p>
        <a:p>
          <a:pPr marL="0" lvl="0" indent="0" algn="l"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endParaRPr lang="en-US" sz="2000" b="1" kern="1200" dirty="0"/>
        </a:p>
        <a:p>
          <a:pPr marL="0" lvl="0" indent="0" algn="ctr" defTabSz="755650">
            <a:lnSpc>
              <a:spcPct val="90000"/>
            </a:lnSpc>
            <a:spcBef>
              <a:spcPct val="0"/>
            </a:spcBef>
            <a:spcAft>
              <a:spcPct val="35000"/>
            </a:spcAft>
            <a:buNone/>
          </a:pPr>
          <a:r>
            <a:rPr lang="en-US" sz="2400" b="1" kern="1200" dirty="0"/>
            <a:t>I am aware of prior debates about </a:t>
          </a:r>
        </a:p>
        <a:p>
          <a:pPr marL="0" lvl="0" indent="0" algn="ctr" defTabSz="755650">
            <a:lnSpc>
              <a:spcPct val="90000"/>
            </a:lnSpc>
            <a:spcBef>
              <a:spcPct val="0"/>
            </a:spcBef>
            <a:spcAft>
              <a:spcPct val="35000"/>
            </a:spcAft>
            <a:buNone/>
          </a:pPr>
          <a:r>
            <a:rPr lang="en-US" sz="2400" b="1" kern="1200" dirty="0">
              <a:latin typeface="Abadi MT Condensed Extra Bold" charset="0"/>
              <a:ea typeface="Abadi MT Condensed Extra Bold" charset="0"/>
              <a:cs typeface="Abadi MT Condensed Extra Bold" charset="0"/>
            </a:rPr>
            <a:t>Chronic Lyme or Chronic Epstein-Barr Virus</a:t>
          </a:r>
          <a:r>
            <a:rPr lang="en-US" sz="2400" b="1" kern="1200" dirty="0"/>
            <a:t>—</a:t>
          </a:r>
        </a:p>
      </dsp:txBody>
      <dsp:txXfrm>
        <a:off x="0" y="1182564"/>
        <a:ext cx="6893773" cy="3114076"/>
      </dsp:txXfrm>
    </dsp:sp>
    <dsp:sp modelId="{BBCC44D8-A908-784B-B3A8-8397AF9887AC}">
      <dsp:nvSpPr>
        <dsp:cNvPr id="0" name=""/>
        <dsp:cNvSpPr/>
      </dsp:nvSpPr>
      <dsp:spPr>
        <a:xfrm>
          <a:off x="0" y="429664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E07D02-D09D-AC4B-950E-22FB4F666C73}">
      <dsp:nvSpPr>
        <dsp:cNvPr id="0" name=""/>
        <dsp:cNvSpPr/>
      </dsp:nvSpPr>
      <dsp:spPr>
        <a:xfrm>
          <a:off x="0" y="4296640"/>
          <a:ext cx="6900512" cy="744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endParaRPr lang="en-US" sz="1700" b="1" u="sng" kern="1200" dirty="0"/>
        </a:p>
      </dsp:txBody>
      <dsp:txXfrm>
        <a:off x="0" y="4296640"/>
        <a:ext cx="6900512" cy="744404"/>
      </dsp:txXfrm>
    </dsp:sp>
    <dsp:sp modelId="{4F78E871-5C26-0946-B5B2-D23CFCA20747}">
      <dsp:nvSpPr>
        <dsp:cNvPr id="0" name=""/>
        <dsp:cNvSpPr/>
      </dsp:nvSpPr>
      <dsp:spPr>
        <a:xfrm>
          <a:off x="0" y="5785736"/>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37A31F-3669-224A-97FD-E8EDB5F9E8F5}">
      <dsp:nvSpPr>
        <dsp:cNvPr id="0" name=""/>
        <dsp:cNvSpPr/>
      </dsp:nvSpPr>
      <dsp:spPr>
        <a:xfrm>
          <a:off x="0" y="5041045"/>
          <a:ext cx="6900512" cy="744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ctr" defTabSz="1511300">
            <a:lnSpc>
              <a:spcPct val="90000"/>
            </a:lnSpc>
            <a:spcBef>
              <a:spcPct val="0"/>
            </a:spcBef>
            <a:spcAft>
              <a:spcPct val="35000"/>
            </a:spcAft>
            <a:buNone/>
          </a:pPr>
          <a:endParaRPr lang="en-US" sz="3400" b="1" kern="1200" dirty="0">
            <a:solidFill>
              <a:schemeClr val="accent2">
                <a:lumMod val="50000"/>
              </a:schemeClr>
            </a:solidFill>
          </a:endParaRPr>
        </a:p>
      </dsp:txBody>
      <dsp:txXfrm>
        <a:off x="0" y="5041045"/>
        <a:ext cx="6900512" cy="7444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A8E753-7258-0F49-8646-9C7A1139BD41}" type="datetimeFigureOut">
              <a:rPr lang="en-US" smtClean="0"/>
              <a:t>8/31/22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82D90-7C6A-494D-ADA7-81F79F373C4D}" type="slidenum">
              <a:rPr lang="en-US" smtClean="0"/>
              <a:t>‹#›</a:t>
            </a:fld>
            <a:endParaRPr lang="en-US"/>
          </a:p>
        </p:txBody>
      </p:sp>
    </p:spTree>
    <p:extLst>
      <p:ext uri="{BB962C8B-B14F-4D97-AF65-F5344CB8AC3E}">
        <p14:creationId xmlns:p14="http://schemas.microsoft.com/office/powerpoint/2010/main" val="193975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82D90-7C6A-494D-ADA7-81F79F373C4D}" type="slidenum">
              <a:rPr lang="en-US" smtClean="0"/>
              <a:t>1</a:t>
            </a:fld>
            <a:endParaRPr lang="en-US"/>
          </a:p>
        </p:txBody>
      </p:sp>
    </p:spTree>
    <p:extLst>
      <p:ext uri="{BB962C8B-B14F-4D97-AF65-F5344CB8AC3E}">
        <p14:creationId xmlns:p14="http://schemas.microsoft.com/office/powerpoint/2010/main" val="2642210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82D90-7C6A-494D-ADA7-81F79F373C4D}" type="slidenum">
              <a:rPr lang="en-US" smtClean="0"/>
              <a:t>2</a:t>
            </a:fld>
            <a:endParaRPr lang="en-US"/>
          </a:p>
        </p:txBody>
      </p:sp>
    </p:spTree>
    <p:extLst>
      <p:ext uri="{BB962C8B-B14F-4D97-AF65-F5344CB8AC3E}">
        <p14:creationId xmlns:p14="http://schemas.microsoft.com/office/powerpoint/2010/main" val="2086260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82D90-7C6A-494D-ADA7-81F79F373C4D}" type="slidenum">
              <a:rPr lang="en-US" smtClean="0"/>
              <a:t>7</a:t>
            </a:fld>
            <a:endParaRPr lang="en-US"/>
          </a:p>
        </p:txBody>
      </p:sp>
    </p:spTree>
    <p:extLst>
      <p:ext uri="{BB962C8B-B14F-4D97-AF65-F5344CB8AC3E}">
        <p14:creationId xmlns:p14="http://schemas.microsoft.com/office/powerpoint/2010/main" val="41344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82D90-7C6A-494D-ADA7-81F79F373C4D}" type="slidenum">
              <a:rPr lang="en-US" smtClean="0"/>
              <a:t>23</a:t>
            </a:fld>
            <a:endParaRPr lang="en-US"/>
          </a:p>
        </p:txBody>
      </p:sp>
    </p:spTree>
    <p:extLst>
      <p:ext uri="{BB962C8B-B14F-4D97-AF65-F5344CB8AC3E}">
        <p14:creationId xmlns:p14="http://schemas.microsoft.com/office/powerpoint/2010/main" val="1357901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82D90-7C6A-494D-ADA7-81F79F373C4D}" type="slidenum">
              <a:rPr lang="en-US" smtClean="0"/>
              <a:t>58</a:t>
            </a:fld>
            <a:endParaRPr lang="en-US"/>
          </a:p>
        </p:txBody>
      </p:sp>
    </p:spTree>
    <p:extLst>
      <p:ext uri="{BB962C8B-B14F-4D97-AF65-F5344CB8AC3E}">
        <p14:creationId xmlns:p14="http://schemas.microsoft.com/office/powerpoint/2010/main" val="1619437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82D90-7C6A-494D-ADA7-81F79F373C4D}" type="slidenum">
              <a:rPr lang="en-US" smtClean="0"/>
              <a:t>60</a:t>
            </a:fld>
            <a:endParaRPr lang="en-US"/>
          </a:p>
        </p:txBody>
      </p:sp>
    </p:spTree>
    <p:extLst>
      <p:ext uri="{BB962C8B-B14F-4D97-AF65-F5344CB8AC3E}">
        <p14:creationId xmlns:p14="http://schemas.microsoft.com/office/powerpoint/2010/main" val="839152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82D90-7C6A-494D-ADA7-81F79F373C4D}" type="slidenum">
              <a:rPr lang="en-US" smtClean="0"/>
              <a:t>65</a:t>
            </a:fld>
            <a:endParaRPr lang="en-US"/>
          </a:p>
        </p:txBody>
      </p:sp>
    </p:spTree>
    <p:extLst>
      <p:ext uri="{BB962C8B-B14F-4D97-AF65-F5344CB8AC3E}">
        <p14:creationId xmlns:p14="http://schemas.microsoft.com/office/powerpoint/2010/main" val="878464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2E420-26E0-DE74-0C8B-A43F54BE7F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3EC0C2-3616-AACD-EA02-327B2E87D6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3D377B-EC9F-BAB7-DA13-C7A5705CA113}"/>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5" name="Footer Placeholder 4">
            <a:extLst>
              <a:ext uri="{FF2B5EF4-FFF2-40B4-BE49-F238E27FC236}">
                <a16:creationId xmlns:a16="http://schemas.microsoft.com/office/drawing/2014/main" id="{17D2964F-A6D5-870E-5756-DD0F93C266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CD04B-4B98-35F1-2882-EBE665CF54A4}"/>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3977391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55545-C09C-4AD1-59B2-68961D11D7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CA2F45-1FD2-3A90-54EF-58C5F7D3E2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D9C21-C512-8533-06FC-CD021CF64AF1}"/>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5" name="Footer Placeholder 4">
            <a:extLst>
              <a:ext uri="{FF2B5EF4-FFF2-40B4-BE49-F238E27FC236}">
                <a16:creationId xmlns:a16="http://schemas.microsoft.com/office/drawing/2014/main" id="{25CEC130-7FDE-1EB7-E21D-4EB2042E5B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A86AB-1F5A-8FE7-E723-2535E360CDC0}"/>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3572271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23109-5472-767F-DBFA-01D42287FB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ED0B15-E612-39CF-F95A-5449FA5A9B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A1D89C-3C51-EEE5-517C-515442D67D77}"/>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5" name="Footer Placeholder 4">
            <a:extLst>
              <a:ext uri="{FF2B5EF4-FFF2-40B4-BE49-F238E27FC236}">
                <a16:creationId xmlns:a16="http://schemas.microsoft.com/office/drawing/2014/main" id="{C8F578FE-389A-C3F9-B6A4-2D8A41087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0E2A0-2890-435A-7030-4DF2B35E3F8D}"/>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257347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08AE3-1295-279B-FBEA-1E308C1F4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7D56B-6931-7801-C100-F8336C0440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BE2B1-9BF9-D34F-B281-3FC3BEBCB51A}"/>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5" name="Footer Placeholder 4">
            <a:extLst>
              <a:ext uri="{FF2B5EF4-FFF2-40B4-BE49-F238E27FC236}">
                <a16:creationId xmlns:a16="http://schemas.microsoft.com/office/drawing/2014/main" id="{4D9A8F88-F0AD-1C6F-FD3B-74F94F356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C1A299-A805-D6CF-5049-B015D62DA036}"/>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1386636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C61A9-BA7F-1FF9-CDF3-7EDA621C9C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1EB47B-0994-C23C-6698-E57D3959FB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CDE9D0-6441-5CFB-4EF7-D43EF9905448}"/>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5" name="Footer Placeholder 4">
            <a:extLst>
              <a:ext uri="{FF2B5EF4-FFF2-40B4-BE49-F238E27FC236}">
                <a16:creationId xmlns:a16="http://schemas.microsoft.com/office/drawing/2014/main" id="{159966D5-34C6-9B48-20DB-3912AB69D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B9642-1573-C314-DF5B-4B6DF132C0B7}"/>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3390690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88E42-7C7D-4730-8349-44B933A0F0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4B693B-9952-A40B-28A4-D7031BA9C5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A7A09B-B37B-18B4-FC9A-941C548C7D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36727F-A4AA-938A-F789-1CEA2D4C109D}"/>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6" name="Footer Placeholder 5">
            <a:extLst>
              <a:ext uri="{FF2B5EF4-FFF2-40B4-BE49-F238E27FC236}">
                <a16:creationId xmlns:a16="http://schemas.microsoft.com/office/drawing/2014/main" id="{909CC4D9-ECA4-4FD8-C010-B6334BDF00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C67236-0584-0512-12F6-89EC9ED29744}"/>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414537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AB46-E192-60EA-85B1-9F0B8C690D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F5B6EF-66D3-D3B8-C1BC-E66CB34545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2AC131-2CE2-09CB-02A5-DF95FCA143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2228CC-E72E-D707-7AAA-C7BBA819DF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145F12-A6B4-9E06-1FA0-75588A1FCF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D9BDFC-16C8-69A3-9838-8E04A470683F}"/>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8" name="Footer Placeholder 7">
            <a:extLst>
              <a:ext uri="{FF2B5EF4-FFF2-40B4-BE49-F238E27FC236}">
                <a16:creationId xmlns:a16="http://schemas.microsoft.com/office/drawing/2014/main" id="{8BC0E497-FC7B-18E3-7149-EDDF0E1869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1783BA-B63A-CF94-9AE0-F4BC839CC22A}"/>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2180793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CF484-0932-C65A-20B4-713420A6F8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86F3B5-7B37-0AEA-9FAD-BE26375ED4F6}"/>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4" name="Footer Placeholder 3">
            <a:extLst>
              <a:ext uri="{FF2B5EF4-FFF2-40B4-BE49-F238E27FC236}">
                <a16:creationId xmlns:a16="http://schemas.microsoft.com/office/drawing/2014/main" id="{57B9F9AA-AFF5-1FA6-01A1-5AC421945A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0A2371-983A-94AE-B238-DD53C0463B97}"/>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1985932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32E17D-C5F1-5CB9-C7A9-A6900BD098C3}"/>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3" name="Footer Placeholder 2">
            <a:extLst>
              <a:ext uri="{FF2B5EF4-FFF2-40B4-BE49-F238E27FC236}">
                <a16:creationId xmlns:a16="http://schemas.microsoft.com/office/drawing/2014/main" id="{1EEE9D82-2919-EB38-2506-92D4F21773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9689CD-38C5-BE3D-563C-70E8FC37BEB9}"/>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870102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15A5B-9F29-9F44-240F-A2A9EBA5A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AD9ADC-D03A-9137-09A2-74B3556542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EE3916-5431-509D-2C72-626D02052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1F56E-D537-1B4C-006B-08A9131E9E36}"/>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6" name="Footer Placeholder 5">
            <a:extLst>
              <a:ext uri="{FF2B5EF4-FFF2-40B4-BE49-F238E27FC236}">
                <a16:creationId xmlns:a16="http://schemas.microsoft.com/office/drawing/2014/main" id="{CD35A3AE-F812-8ED6-9EFF-19E10AA8BC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AB99CB-C3BE-8519-5E90-F49D4F3BAD82}"/>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312215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E475-DB3D-751A-5CF3-A2A2626E12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76C14F-A3F3-C885-B26C-B40AC0E4A9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9FC756-AF86-B08E-F74A-3031D85C7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59D836-B7E5-7CC9-7EA8-2501170B8D83}"/>
              </a:ext>
            </a:extLst>
          </p:cNvPr>
          <p:cNvSpPr>
            <a:spLocks noGrp="1"/>
          </p:cNvSpPr>
          <p:nvPr>
            <p:ph type="dt" sz="half" idx="10"/>
          </p:nvPr>
        </p:nvSpPr>
        <p:spPr/>
        <p:txBody>
          <a:bodyPr/>
          <a:lstStyle/>
          <a:p>
            <a:fld id="{B35B96EE-4F80-6F44-939F-43D120C5B5B0}" type="datetimeFigureOut">
              <a:rPr lang="en-US" smtClean="0"/>
              <a:t>8/31/22</a:t>
            </a:fld>
            <a:endParaRPr lang="en-US"/>
          </a:p>
        </p:txBody>
      </p:sp>
      <p:sp>
        <p:nvSpPr>
          <p:cNvPr id="6" name="Footer Placeholder 5">
            <a:extLst>
              <a:ext uri="{FF2B5EF4-FFF2-40B4-BE49-F238E27FC236}">
                <a16:creationId xmlns:a16="http://schemas.microsoft.com/office/drawing/2014/main" id="{08E2997D-B15A-8B02-425A-69A0262E5C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5DC20-6CFC-BEF7-0DA8-4A89A99B787C}"/>
              </a:ext>
            </a:extLst>
          </p:cNvPr>
          <p:cNvSpPr>
            <a:spLocks noGrp="1"/>
          </p:cNvSpPr>
          <p:nvPr>
            <p:ph type="sldNum" sz="quarter" idx="12"/>
          </p:nvPr>
        </p:nvSpPr>
        <p:spPr/>
        <p:txBody>
          <a:bodyPr/>
          <a:lstStyle/>
          <a:p>
            <a:fld id="{BF1DE9BF-F03B-434F-BDD8-CFEAD8063241}" type="slidenum">
              <a:rPr lang="en-US" smtClean="0"/>
              <a:t>‹#›</a:t>
            </a:fld>
            <a:endParaRPr lang="en-US"/>
          </a:p>
        </p:txBody>
      </p:sp>
    </p:spTree>
    <p:extLst>
      <p:ext uri="{BB962C8B-B14F-4D97-AF65-F5344CB8AC3E}">
        <p14:creationId xmlns:p14="http://schemas.microsoft.com/office/powerpoint/2010/main" val="3386497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4F2B58-3C1B-FE81-12AF-0A801D894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1AE3A1-B4C6-33D6-D04B-7F3BEB840B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10C9A-4696-977F-FA55-39E37B243A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B96EE-4F80-6F44-939F-43D120C5B5B0}" type="datetimeFigureOut">
              <a:rPr lang="en-US" smtClean="0"/>
              <a:t>8/31/22</a:t>
            </a:fld>
            <a:endParaRPr lang="en-US"/>
          </a:p>
        </p:txBody>
      </p:sp>
      <p:sp>
        <p:nvSpPr>
          <p:cNvPr id="5" name="Footer Placeholder 4">
            <a:extLst>
              <a:ext uri="{FF2B5EF4-FFF2-40B4-BE49-F238E27FC236}">
                <a16:creationId xmlns:a16="http://schemas.microsoft.com/office/drawing/2014/main" id="{62CB8496-32CF-9B7D-FDED-8C81BDDF4E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4AF44C-3B76-8CE7-106D-6A16BCD2D7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DE9BF-F03B-434F-BDD8-CFEAD8063241}" type="slidenum">
              <a:rPr lang="en-US" smtClean="0"/>
              <a:t>‹#›</a:t>
            </a:fld>
            <a:endParaRPr lang="en-US"/>
          </a:p>
        </p:txBody>
      </p:sp>
    </p:spTree>
    <p:extLst>
      <p:ext uri="{BB962C8B-B14F-4D97-AF65-F5344CB8AC3E}">
        <p14:creationId xmlns:p14="http://schemas.microsoft.com/office/powerpoint/2010/main" val="261152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obertfoxmd@icloud.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hyperlink" Target="https://doi.org/10.1016/S0140-6736(21)00446-3"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covid.gov/assets/files/National-Research-Action-Plan-on-Long-COVID-08012022.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oi.org/10.1136/bmj-2021-069868"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12659/MSM.931447" TargetMode="External"/><Relationship Id="rId2" Type="http://schemas.openxmlformats.org/officeDocument/2006/relationships/hyperlink" Target="https://pubmed.ncbi.nlm.nih.gov/?term=Stefano%20GB%5bAuthor%5d"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history.com/news/ask-history/what-is-the-oldest-known-piece-of-literatur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8EFA58E3-E629-B4FF-4271-01404C6241F6}"/>
              </a:ext>
            </a:extLst>
          </p:cNvPr>
          <p:cNvSpPr>
            <a:spLocks noGrp="1" noChangeArrowheads="1"/>
          </p:cNvSpPr>
          <p:nvPr>
            <p:ph type="title"/>
          </p:nvPr>
        </p:nvSpPr>
        <p:spPr bwMode="auto">
          <a:xfrm>
            <a:off x="613955" y="174788"/>
            <a:ext cx="10306594" cy="174545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0000"/>
          </a:bodyPr>
          <a:lstStyle/>
          <a:p>
            <a:pPr algn="ctr"/>
            <a:r>
              <a:rPr lang="en-US" b="1" dirty="0">
                <a:solidFill>
                  <a:srgbClr val="00B050"/>
                </a:solidFill>
                <a:latin typeface="Arial Rounded MT Bold" charset="0"/>
                <a:ea typeface="Arial Rounded MT Bold" charset="0"/>
                <a:cs typeface="Arial Rounded MT Bold" charset="0"/>
              </a:rPr>
              <a:t>Today we will discuss the topic of </a:t>
            </a:r>
            <a:br>
              <a:rPr lang="en-US" b="1" dirty="0">
                <a:solidFill>
                  <a:srgbClr val="00B050"/>
                </a:solidFill>
                <a:latin typeface="Arial Rounded MT Bold" charset="0"/>
                <a:ea typeface="Arial Rounded MT Bold" charset="0"/>
                <a:cs typeface="Arial Rounded MT Bold" charset="0"/>
              </a:rPr>
            </a:br>
            <a:r>
              <a:rPr lang="en-US" b="1" dirty="0">
                <a:solidFill>
                  <a:srgbClr val="00B050"/>
                </a:solidFill>
                <a:latin typeface="Arial Rounded MT Bold" charset="0"/>
                <a:ea typeface="Arial Rounded MT Bold" charset="0"/>
                <a:cs typeface="Arial Rounded MT Bold" charset="0"/>
              </a:rPr>
              <a:t>Long-Haul Covid.</a:t>
            </a:r>
            <a:br>
              <a:rPr lang="en-US" b="1" dirty="0">
                <a:solidFill>
                  <a:srgbClr val="00B050"/>
                </a:solidFill>
                <a:latin typeface="Arial Rounded MT Bold" charset="0"/>
                <a:ea typeface="Arial Rounded MT Bold" charset="0"/>
                <a:cs typeface="Arial Rounded MT Bold" charset="0"/>
              </a:rPr>
            </a:br>
            <a:r>
              <a:rPr lang="en-US" b="1" dirty="0">
                <a:solidFill>
                  <a:srgbClr val="00B050"/>
                </a:solidFill>
                <a:latin typeface="Arial Rounded MT Bold" charset="0"/>
                <a:ea typeface="Arial Rounded MT Bold" charset="0"/>
                <a:cs typeface="Arial Rounded MT Bold" charset="0"/>
              </a:rPr>
              <a:t>Is it </a:t>
            </a:r>
            <a:r>
              <a:rPr lang="en-US" b="1" u="sng" dirty="0">
                <a:solidFill>
                  <a:srgbClr val="00B050"/>
                </a:solidFill>
                <a:latin typeface="Arial Rounded MT Bold" charset="0"/>
                <a:ea typeface="Arial Rounded MT Bold" charset="0"/>
                <a:cs typeface="Arial Rounded MT Bold" charset="0"/>
              </a:rPr>
              <a:t>Real</a:t>
            </a:r>
            <a:r>
              <a:rPr lang="en-US" b="1" dirty="0">
                <a:solidFill>
                  <a:srgbClr val="00B050"/>
                </a:solidFill>
                <a:latin typeface="Arial Rounded MT Bold" charset="0"/>
                <a:ea typeface="Arial Rounded MT Bold" charset="0"/>
                <a:cs typeface="Arial Rounded MT Bold" charset="0"/>
              </a:rPr>
              <a:t> ?</a:t>
            </a:r>
            <a:br>
              <a:rPr lang="en-US" b="1" dirty="0">
                <a:solidFill>
                  <a:srgbClr val="00B050"/>
                </a:solidFill>
                <a:latin typeface="Arial Rounded MT Bold" charset="0"/>
                <a:ea typeface="Arial Rounded MT Bold" charset="0"/>
                <a:cs typeface="Arial Rounded MT Bold" charset="0"/>
              </a:rPr>
            </a:br>
            <a:br>
              <a:rPr lang="en-US" sz="5400" b="1" dirty="0">
                <a:effectLst/>
                <a:latin typeface="Arial Rounded MT Bold" charset="0"/>
                <a:ea typeface="Arial Rounded MT Bold" charset="0"/>
                <a:cs typeface="Arial Rounded MT Bold" charset="0"/>
              </a:rPr>
            </a:br>
            <a:endParaRPr lang="en-US" altLang="en-US" b="1" dirty="0">
              <a:latin typeface="Arial Rounded MT Bold" charset="0"/>
              <a:ea typeface="Arial Rounded MT Bold" charset="0"/>
              <a:cs typeface="Arial Rounded MT Bold" charset="0"/>
            </a:endParaRPr>
          </a:p>
        </p:txBody>
      </p:sp>
      <p:sp>
        <p:nvSpPr>
          <p:cNvPr id="5122" name="Content Placeholder 2">
            <a:extLst>
              <a:ext uri="{FF2B5EF4-FFF2-40B4-BE49-F238E27FC236}">
                <a16:creationId xmlns:a16="http://schemas.microsoft.com/office/drawing/2014/main" id="{6C916A53-FE48-98F6-9EAC-06321087FCC8}"/>
              </a:ext>
            </a:extLst>
          </p:cNvPr>
          <p:cNvSpPr>
            <a:spLocks noGrp="1" noChangeArrowheads="1"/>
          </p:cNvSpPr>
          <p:nvPr>
            <p:ph idx="1"/>
          </p:nvPr>
        </p:nvSpPr>
        <p:spPr>
          <a:xfrm>
            <a:off x="387927" y="3069027"/>
            <a:ext cx="11623963" cy="4703373"/>
          </a:xfrm>
        </p:spPr>
        <p:txBody>
          <a:bodyPr/>
          <a:lstStyle/>
          <a:p>
            <a:pPr marL="0" indent="0" algn="ctr">
              <a:buNone/>
            </a:pPr>
            <a:r>
              <a:rPr lang="en-US" altLang="en-US" dirty="0"/>
              <a:t>	                                       </a:t>
            </a:r>
            <a:r>
              <a:rPr lang="en-US" altLang="en-US" b="1" dirty="0"/>
              <a:t>Robert I Fox, MD, PhD</a:t>
            </a:r>
          </a:p>
          <a:p>
            <a:pPr marL="0" indent="0" algn="ctr">
              <a:buNone/>
            </a:pPr>
            <a:r>
              <a:rPr lang="en-US" altLang="en-US" b="1" dirty="0"/>
              <a:t>                                              Scripps Memorial Hospital and Research Institute</a:t>
            </a:r>
          </a:p>
          <a:p>
            <a:pPr marL="0" indent="0" algn="ctr">
              <a:buNone/>
            </a:pPr>
            <a:r>
              <a:rPr lang="en-US" altLang="en-US" b="1" dirty="0"/>
              <a:t>                                                La Jolla, CA</a:t>
            </a:r>
          </a:p>
          <a:p>
            <a:pPr marL="0" indent="0" algn="ctr">
              <a:buNone/>
            </a:pPr>
            <a:endParaRPr lang="en-US" altLang="en-US" sz="1400" b="1" dirty="0"/>
          </a:p>
          <a:p>
            <a:pPr marL="0" indent="0" algn="ctr">
              <a:buNone/>
            </a:pPr>
            <a:r>
              <a:rPr lang="en-US" altLang="en-US" b="1" dirty="0"/>
              <a:t>                                                Email: </a:t>
            </a:r>
            <a:r>
              <a:rPr lang="en-US" altLang="en-US" b="1" u="sng" dirty="0">
                <a:solidFill>
                  <a:srgbClr val="0070C0"/>
                </a:solidFill>
                <a:hlinkClick r:id="rId3"/>
              </a:rPr>
              <a:t>robertfoxmd@icloud.com</a:t>
            </a:r>
            <a:br>
              <a:rPr lang="en-US" altLang="en-US" b="1" dirty="0"/>
            </a:br>
            <a:r>
              <a:rPr lang="en-US" altLang="en-US" sz="2000" b="1" dirty="0"/>
              <a:t>                                                                    </a:t>
            </a:r>
          </a:p>
          <a:p>
            <a:pPr marL="0" indent="0" algn="ctr">
              <a:buNone/>
            </a:pPr>
            <a:r>
              <a:rPr lang="en-US" altLang="en-US" sz="2000" b="1" dirty="0"/>
              <a:t>				               Medical and Layout Editor:  </a:t>
            </a:r>
          </a:p>
          <a:p>
            <a:pPr marL="0" indent="0" algn="ctr">
              <a:buNone/>
            </a:pPr>
            <a:r>
              <a:rPr lang="en-US" altLang="en-US" sz="2000" b="1" dirty="0"/>
              <a:t>				           Carla Fox, R.N.</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508618" y="2326158"/>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3082" y="3001232"/>
            <a:ext cx="3632201" cy="27241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60548-3461-5046-A43C-27119DB0E6B7}"/>
              </a:ext>
            </a:extLst>
          </p:cNvPr>
          <p:cNvSpPr>
            <a:spLocks noGrp="1"/>
          </p:cNvSpPr>
          <p:nvPr>
            <p:ph type="title"/>
          </p:nvPr>
        </p:nvSpPr>
        <p:spPr>
          <a:xfrm>
            <a:off x="838200" y="365124"/>
            <a:ext cx="10515600" cy="2035265"/>
          </a:xfrm>
        </p:spPr>
        <p:txBody>
          <a:bodyPr>
            <a:noAutofit/>
          </a:bodyPr>
          <a:lstStyle/>
          <a:p>
            <a:pPr algn="ctr"/>
            <a:r>
              <a:rPr lang="en-US" sz="3200" b="1" dirty="0">
                <a:solidFill>
                  <a:srgbClr val="0070C0"/>
                </a:solidFill>
              </a:rPr>
              <a:t>One of the important questions: </a:t>
            </a:r>
            <a:br>
              <a:rPr lang="en-US" sz="3200" b="1" dirty="0">
                <a:solidFill>
                  <a:srgbClr val="0070C0"/>
                </a:solidFill>
              </a:rPr>
            </a:br>
            <a:r>
              <a:rPr lang="en-US" sz="3200" b="1" dirty="0">
                <a:solidFill>
                  <a:schemeClr val="accent1"/>
                </a:solidFill>
              </a:rPr>
              <a:t>What is the </a:t>
            </a:r>
            <a:r>
              <a:rPr lang="en-US" sz="3200" b="1" i="1" u="sng" dirty="0">
                <a:solidFill>
                  <a:schemeClr val="accent1"/>
                </a:solidFill>
                <a:latin typeface="Abadi MT Condensed Extra Bold" charset="0"/>
                <a:ea typeface="Abadi MT Condensed Extra Bold" charset="0"/>
                <a:cs typeface="Abadi MT Condensed Extra Bold" charset="0"/>
              </a:rPr>
              <a:t>control group</a:t>
            </a:r>
            <a:r>
              <a:rPr lang="en-US" sz="3200" b="1" i="1" dirty="0">
                <a:solidFill>
                  <a:schemeClr val="accent1"/>
                </a:solidFill>
                <a:latin typeface="Abadi MT Condensed Extra Bold" charset="0"/>
                <a:ea typeface="Abadi MT Condensed Extra Bold" charset="0"/>
                <a:cs typeface="Abadi MT Condensed Extra Bold" charset="0"/>
              </a:rPr>
              <a:t>* </a:t>
            </a:r>
            <a:r>
              <a:rPr lang="en-US" sz="3200" b="1" dirty="0">
                <a:solidFill>
                  <a:schemeClr val="accent1"/>
                </a:solidFill>
              </a:rPr>
              <a:t>for comparison to Long-Haul </a:t>
            </a:r>
            <a:r>
              <a:rPr lang="en-US" sz="3200" b="1" dirty="0" err="1">
                <a:solidFill>
                  <a:schemeClr val="accent1"/>
                </a:solidFill>
              </a:rPr>
              <a:t>Covid</a:t>
            </a:r>
            <a:r>
              <a:rPr lang="en-US" sz="3200" b="1" dirty="0">
                <a:solidFill>
                  <a:schemeClr val="accent1"/>
                </a:solidFill>
              </a:rPr>
              <a:t>?</a:t>
            </a:r>
            <a:br>
              <a:rPr lang="en-US" sz="3200" b="1" dirty="0">
                <a:solidFill>
                  <a:schemeClr val="accent1"/>
                </a:solidFill>
              </a:rPr>
            </a:br>
            <a:r>
              <a:rPr lang="en-US" sz="2800" b="1" i="1" dirty="0">
                <a:solidFill>
                  <a:srgbClr val="FF0000"/>
                </a:solidFill>
              </a:rPr>
              <a:t>[*</a:t>
            </a:r>
            <a:r>
              <a:rPr lang="en-US" sz="2800" i="1" dirty="0">
                <a:solidFill>
                  <a:srgbClr val="FF0000"/>
                </a:solidFill>
                <a:latin typeface="Abadi MT Condensed Extra Bold" charset="0"/>
                <a:ea typeface="Abadi MT Condensed Extra Bold" charset="0"/>
                <a:cs typeface="Abadi MT Condensed Extra Bold" charset="0"/>
              </a:rPr>
              <a:t>CONTROL GROUP </a:t>
            </a:r>
            <a:r>
              <a:rPr lang="en-US" sz="2800" b="1" i="1" dirty="0">
                <a:solidFill>
                  <a:srgbClr val="FF0000"/>
                </a:solidFill>
              </a:rPr>
              <a:t>= </a:t>
            </a:r>
            <a:r>
              <a:rPr lang="en-US" sz="2800" i="1" dirty="0">
                <a:solidFill>
                  <a:srgbClr val="FF0000"/>
                </a:solidFill>
              </a:rPr>
              <a:t> </a:t>
            </a:r>
            <a:br>
              <a:rPr lang="en-US" sz="2800" i="1" dirty="0">
                <a:solidFill>
                  <a:srgbClr val="FF0000"/>
                </a:solidFill>
              </a:rPr>
            </a:br>
            <a:r>
              <a:rPr lang="en-US" sz="2800" b="1" i="1" dirty="0">
                <a:solidFill>
                  <a:srgbClr val="FF0000"/>
                </a:solidFill>
                <a:latin typeface="Abadi MT Condensed Extra Bold" charset="0"/>
                <a:ea typeface="Abadi MT Condensed Extra Bold" charset="0"/>
                <a:cs typeface="Abadi MT Condensed Extra Bold" charset="0"/>
              </a:rPr>
              <a:t>individuals who did not have Covid Infection]</a:t>
            </a:r>
          </a:p>
        </p:txBody>
      </p:sp>
      <p:sp>
        <p:nvSpPr>
          <p:cNvPr id="3" name="Content Placeholder 2">
            <a:extLst>
              <a:ext uri="{FF2B5EF4-FFF2-40B4-BE49-F238E27FC236}">
                <a16:creationId xmlns:a16="http://schemas.microsoft.com/office/drawing/2014/main" id="{9683A485-23D8-B35A-D0EA-417440C9841A}"/>
              </a:ext>
            </a:extLst>
          </p:cNvPr>
          <p:cNvSpPr>
            <a:spLocks noGrp="1"/>
          </p:cNvSpPr>
          <p:nvPr>
            <p:ph idx="1"/>
          </p:nvPr>
        </p:nvSpPr>
        <p:spPr>
          <a:xfrm>
            <a:off x="838200" y="2400390"/>
            <a:ext cx="10515600" cy="4351338"/>
          </a:xfrm>
        </p:spPr>
        <p:txBody>
          <a:bodyPr>
            <a:normAutofit fontScale="92500" lnSpcReduction="10000"/>
          </a:bodyPr>
          <a:lstStyle/>
          <a:p>
            <a:endParaRPr lang="en-US" dirty="0"/>
          </a:p>
          <a:p>
            <a:r>
              <a:rPr lang="en-US" b="1" dirty="0"/>
              <a:t>Virtually all published studies </a:t>
            </a:r>
            <a:r>
              <a:rPr lang="en-US" dirty="0"/>
              <a:t>rely on the review                                             of </a:t>
            </a:r>
            <a:r>
              <a:rPr lang="en-US" u="sng" dirty="0"/>
              <a:t>Electronic Health Records</a:t>
            </a:r>
            <a:r>
              <a:rPr lang="en-US" dirty="0"/>
              <a:t> (also called EHR),                                                  stored on computers containing notes                                                              from either the </a:t>
            </a:r>
            <a:r>
              <a:rPr lang="en-US" b="1" dirty="0">
                <a:latin typeface="+mj-lt"/>
                <a:ea typeface="Abadi MT Condensed Extra Bold" charset="0"/>
                <a:cs typeface="Abadi MT Condensed Extra Bold" charset="0"/>
              </a:rPr>
              <a:t>Hospital Emergency Room </a:t>
            </a:r>
            <a:r>
              <a:rPr lang="en-US" b="1" dirty="0">
                <a:latin typeface="+mj-lt"/>
              </a:rPr>
              <a:t>or the </a:t>
            </a:r>
            <a:r>
              <a:rPr lang="en-US" b="1" dirty="0">
                <a:latin typeface="+mj-lt"/>
                <a:ea typeface="Abadi MT Condensed Extra Bold" charset="0"/>
                <a:cs typeface="Abadi MT Condensed Extra Bold" charset="0"/>
              </a:rPr>
              <a:t>doctor’s outpatient notes</a:t>
            </a:r>
            <a:r>
              <a:rPr lang="en-US" dirty="0">
                <a:latin typeface="+mj-lt"/>
                <a:ea typeface="Abadi MT Condensed Extra Bold" charset="0"/>
                <a:cs typeface="Abadi MT Condensed Extra Bold" charset="0"/>
              </a:rPr>
              <a:t>.</a:t>
            </a:r>
          </a:p>
          <a:p>
            <a:endParaRPr lang="en-US" dirty="0">
              <a:latin typeface="+mj-lt"/>
            </a:endParaRPr>
          </a:p>
          <a:p>
            <a:r>
              <a:rPr lang="en-US" dirty="0"/>
              <a:t>The CONTROL patients </a:t>
            </a:r>
            <a:r>
              <a:rPr lang="en-US" u="sng" dirty="0"/>
              <a:t>did </a:t>
            </a:r>
            <a:r>
              <a:rPr lang="en-US" b="1" i="1" u="sng" dirty="0"/>
              <a:t>NOT</a:t>
            </a:r>
            <a:r>
              <a:rPr lang="en-US" u="sng" dirty="0"/>
              <a:t> have Covid-19 confirmed                                by a medical facility PCR test</a:t>
            </a:r>
            <a:r>
              <a:rPr lang="en-US" dirty="0"/>
              <a:t>.</a:t>
            </a:r>
          </a:p>
          <a:p>
            <a:pPr marL="0" indent="0">
              <a:buNone/>
            </a:pPr>
            <a:endParaRPr lang="en-US" u="sng" dirty="0"/>
          </a:p>
          <a:p>
            <a:r>
              <a:rPr lang="en-US" dirty="0"/>
              <a:t>The CONTROL group had an EHR diagnosis code                                                   of </a:t>
            </a:r>
            <a:r>
              <a:rPr lang="en-US" u="sng" dirty="0">
                <a:solidFill>
                  <a:srgbClr val="C00000"/>
                </a:solidFill>
              </a:rPr>
              <a:t>influenza</a:t>
            </a:r>
            <a:r>
              <a:rPr lang="en-US" u="sng" dirty="0"/>
              <a:t> or </a:t>
            </a:r>
            <a:r>
              <a:rPr lang="en-US" u="sng" dirty="0">
                <a:solidFill>
                  <a:srgbClr val="C00000"/>
                </a:solidFill>
              </a:rPr>
              <a:t>post-viral symptoms</a:t>
            </a:r>
            <a:r>
              <a:rPr lang="en-US" dirty="0"/>
              <a:t>.</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58814" y="2598533"/>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2596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64421-4832-A40E-8672-0DA02CE279AE}"/>
              </a:ext>
            </a:extLst>
          </p:cNvPr>
          <p:cNvSpPr>
            <a:spLocks noGrp="1"/>
          </p:cNvSpPr>
          <p:nvPr>
            <p:ph type="title"/>
          </p:nvPr>
        </p:nvSpPr>
        <p:spPr>
          <a:xfrm>
            <a:off x="334850" y="156196"/>
            <a:ext cx="3085522" cy="5872670"/>
          </a:xfrm>
        </p:spPr>
        <p:txBody>
          <a:bodyPr>
            <a:noAutofit/>
          </a:bodyPr>
          <a:lstStyle/>
          <a:p>
            <a:pPr algn="ctr"/>
            <a:r>
              <a:rPr lang="en-US" sz="2800" b="1" dirty="0">
                <a:solidFill>
                  <a:srgbClr val="0070C0"/>
                </a:solidFill>
              </a:rPr>
              <a:t>This is </a:t>
            </a:r>
            <a:br>
              <a:rPr lang="en-US" sz="2800" b="1" dirty="0">
                <a:solidFill>
                  <a:srgbClr val="0070C0"/>
                </a:solidFill>
              </a:rPr>
            </a:br>
            <a:r>
              <a:rPr lang="en-US" sz="2800" b="1" dirty="0">
                <a:solidFill>
                  <a:srgbClr val="0070C0"/>
                </a:solidFill>
              </a:rPr>
              <a:t>a summary </a:t>
            </a:r>
            <a:br>
              <a:rPr lang="en-US" sz="2800" b="1" dirty="0">
                <a:solidFill>
                  <a:srgbClr val="0070C0"/>
                </a:solidFill>
              </a:rPr>
            </a:br>
            <a:r>
              <a:rPr lang="en-US" sz="2800" b="1" dirty="0">
                <a:solidFill>
                  <a:srgbClr val="0070C0"/>
                </a:solidFill>
              </a:rPr>
              <a:t>of patients </a:t>
            </a:r>
            <a:br>
              <a:rPr lang="en-US" sz="2800" b="1" dirty="0">
                <a:solidFill>
                  <a:srgbClr val="0070C0"/>
                </a:solidFill>
              </a:rPr>
            </a:br>
            <a:r>
              <a:rPr lang="en-US" sz="2800" b="1" dirty="0">
                <a:solidFill>
                  <a:srgbClr val="0070C0"/>
                </a:solidFill>
              </a:rPr>
              <a:t>who had </a:t>
            </a:r>
            <a:r>
              <a:rPr lang="en-US" sz="2800" b="1" i="1" u="sng" dirty="0">
                <a:solidFill>
                  <a:srgbClr val="0070C0"/>
                </a:solidFill>
              </a:rPr>
              <a:t>either</a:t>
            </a:r>
            <a:r>
              <a:rPr lang="en-US" sz="2800" b="1" dirty="0">
                <a:solidFill>
                  <a:srgbClr val="0070C0"/>
                </a:solidFill>
              </a:rPr>
              <a:t>    </a:t>
            </a:r>
            <a:br>
              <a:rPr lang="en-US" sz="2800" b="1" dirty="0">
                <a:solidFill>
                  <a:srgbClr val="0070C0"/>
                </a:solidFill>
              </a:rPr>
            </a:br>
            <a:r>
              <a:rPr lang="en-US" sz="2800" b="1" dirty="0" err="1">
                <a:solidFill>
                  <a:srgbClr val="0070C0"/>
                </a:solidFill>
                <a:latin typeface="Abadi MT Condensed Extra Bold" charset="0"/>
                <a:ea typeface="Abadi MT Condensed Extra Bold" charset="0"/>
                <a:cs typeface="Abadi MT Condensed Extra Bold" charset="0"/>
              </a:rPr>
              <a:t>Covid</a:t>
            </a:r>
            <a:r>
              <a:rPr lang="en-US" sz="2800" b="1" dirty="0">
                <a:solidFill>
                  <a:srgbClr val="0070C0"/>
                </a:solidFill>
                <a:latin typeface="Abadi MT Condensed Extra Bold" charset="0"/>
                <a:ea typeface="Abadi MT Condensed Extra Bold" charset="0"/>
                <a:cs typeface="Abadi MT Condensed Extra Bold" charset="0"/>
              </a:rPr>
              <a:t> </a:t>
            </a:r>
            <a:r>
              <a:rPr lang="en-US" sz="2800" b="1" i="1" u="sng" dirty="0">
                <a:solidFill>
                  <a:srgbClr val="0070C0"/>
                </a:solidFill>
                <a:latin typeface="Abadi MT Condensed Extra Bold" charset="0"/>
                <a:ea typeface="Abadi MT Condensed Extra Bold" charset="0"/>
                <a:cs typeface="Abadi MT Condensed Extra Bold" charset="0"/>
              </a:rPr>
              <a:t>or</a:t>
            </a:r>
            <a:r>
              <a:rPr lang="en-US" sz="2800" b="1" dirty="0">
                <a:solidFill>
                  <a:srgbClr val="0070C0"/>
                </a:solidFill>
                <a:latin typeface="Abadi MT Condensed Extra Bold" charset="0"/>
                <a:ea typeface="Abadi MT Condensed Extra Bold" charset="0"/>
                <a:cs typeface="Abadi MT Condensed Extra Bold" charset="0"/>
              </a:rPr>
              <a:t> Influenza </a:t>
            </a:r>
            <a:br>
              <a:rPr lang="en-US" sz="2800" b="1" dirty="0">
                <a:solidFill>
                  <a:srgbClr val="0070C0"/>
                </a:solidFill>
              </a:rPr>
            </a:br>
            <a:r>
              <a:rPr lang="en-US" sz="2800" b="1" dirty="0">
                <a:solidFill>
                  <a:srgbClr val="0070C0"/>
                </a:solidFill>
              </a:rPr>
              <a:t>and reported </a:t>
            </a:r>
            <a:br>
              <a:rPr lang="en-US" sz="2800" b="1" dirty="0">
                <a:solidFill>
                  <a:srgbClr val="0070C0"/>
                </a:solidFill>
              </a:rPr>
            </a:br>
            <a:r>
              <a:rPr lang="en-US" sz="2800" b="1" i="1" u="sng" dirty="0">
                <a:solidFill>
                  <a:srgbClr val="0070C0"/>
                </a:solidFill>
              </a:rPr>
              <a:t>ANY</a:t>
            </a:r>
            <a:r>
              <a:rPr lang="en-US" sz="2800" b="1" dirty="0">
                <a:solidFill>
                  <a:srgbClr val="0070C0"/>
                </a:solidFill>
              </a:rPr>
              <a:t> </a:t>
            </a:r>
            <a:br>
              <a:rPr lang="en-US" sz="2800" b="1" dirty="0">
                <a:solidFill>
                  <a:srgbClr val="0070C0"/>
                </a:solidFill>
              </a:rPr>
            </a:br>
            <a:r>
              <a:rPr lang="en-US" sz="2800" b="1" dirty="0">
                <a:solidFill>
                  <a:srgbClr val="0070C0"/>
                </a:solidFill>
              </a:rPr>
              <a:t>“</a:t>
            </a:r>
            <a:r>
              <a:rPr lang="en-US" sz="2800" b="1" u="sng" dirty="0">
                <a:solidFill>
                  <a:srgbClr val="0070C0"/>
                </a:solidFill>
              </a:rPr>
              <a:t>Long-Haul”</a:t>
            </a:r>
            <a:br>
              <a:rPr lang="en-US" sz="2800" b="1" u="sng" dirty="0">
                <a:solidFill>
                  <a:srgbClr val="0070C0"/>
                </a:solidFill>
              </a:rPr>
            </a:br>
            <a:r>
              <a:rPr lang="en-US" sz="2800" b="1" dirty="0">
                <a:solidFill>
                  <a:srgbClr val="0070C0"/>
                </a:solidFill>
              </a:rPr>
              <a:t>symptom </a:t>
            </a:r>
            <a:r>
              <a:rPr lang="en-US" sz="2800" b="1" dirty="0">
                <a:solidFill>
                  <a:srgbClr val="0070C0"/>
                </a:solidFill>
                <a:sym typeface="Wingdings"/>
              </a:rPr>
              <a:t></a:t>
            </a:r>
            <a:endParaRPr lang="en-US" sz="2800" b="1" dirty="0">
              <a:solidFill>
                <a:srgbClr val="0070C0"/>
              </a:solidFill>
            </a:endParaRPr>
          </a:p>
        </p:txBody>
      </p:sp>
      <p:pic>
        <p:nvPicPr>
          <p:cNvPr id="6" name="Picture 5" descr="Diagram&#10;&#10;Description automatically generated with medium confidence">
            <a:extLst>
              <a:ext uri="{FF2B5EF4-FFF2-40B4-BE49-F238E27FC236}">
                <a16:creationId xmlns:a16="http://schemas.microsoft.com/office/drawing/2014/main" id="{838D85D7-E0D7-ADBC-A31C-B3328B479EF7}"/>
              </a:ext>
            </a:extLst>
          </p:cNvPr>
          <p:cNvPicPr>
            <a:picLocks noChangeAspect="1"/>
          </p:cNvPicPr>
          <p:nvPr/>
        </p:nvPicPr>
        <p:blipFill>
          <a:blip r:embed="rId2"/>
          <a:stretch>
            <a:fillRect/>
          </a:stretch>
        </p:blipFill>
        <p:spPr>
          <a:xfrm>
            <a:off x="9210428" y="5412094"/>
            <a:ext cx="1333500" cy="927100"/>
          </a:xfrm>
          <a:prstGeom prst="rect">
            <a:avLst/>
          </a:prstGeom>
        </p:spPr>
      </p:pic>
      <p:pic>
        <p:nvPicPr>
          <p:cNvPr id="11" name="Picture 10" descr="Chart, line chart&#10;&#10;Description automatically generated">
            <a:extLst>
              <a:ext uri="{FF2B5EF4-FFF2-40B4-BE49-F238E27FC236}">
                <a16:creationId xmlns:a16="http://schemas.microsoft.com/office/drawing/2014/main" id="{341CCC62-B68B-A0A4-7763-8DEB30D4D3ED}"/>
              </a:ext>
            </a:extLst>
          </p:cNvPr>
          <p:cNvPicPr>
            <a:picLocks noChangeAspect="1"/>
          </p:cNvPicPr>
          <p:nvPr/>
        </p:nvPicPr>
        <p:blipFill>
          <a:blip r:embed="rId3"/>
          <a:stretch>
            <a:fillRect/>
          </a:stretch>
        </p:blipFill>
        <p:spPr>
          <a:xfrm>
            <a:off x="3236792" y="156196"/>
            <a:ext cx="7307136" cy="4885783"/>
          </a:xfrm>
          <a:prstGeom prst="rect">
            <a:avLst/>
          </a:prstGeom>
        </p:spPr>
      </p:pic>
      <p:sp>
        <p:nvSpPr>
          <p:cNvPr id="12" name="TextBox 11">
            <a:extLst>
              <a:ext uri="{FF2B5EF4-FFF2-40B4-BE49-F238E27FC236}">
                <a16:creationId xmlns:a16="http://schemas.microsoft.com/office/drawing/2014/main" id="{CF6F3BD2-4E9D-451A-0E68-440A276BE3B4}"/>
              </a:ext>
            </a:extLst>
          </p:cNvPr>
          <p:cNvSpPr txBox="1"/>
          <p:nvPr/>
        </p:nvSpPr>
        <p:spPr>
          <a:xfrm>
            <a:off x="8822724" y="4742246"/>
            <a:ext cx="3239477" cy="369332"/>
          </a:xfrm>
          <a:prstGeom prst="rect">
            <a:avLst/>
          </a:prstGeom>
          <a:noFill/>
        </p:spPr>
        <p:txBody>
          <a:bodyPr wrap="none" rtlCol="0">
            <a:spAutoFit/>
          </a:bodyPr>
          <a:lstStyle/>
          <a:p>
            <a:r>
              <a:rPr lang="en-US" b="1" dirty="0"/>
              <a:t>Symptoms onset </a:t>
            </a:r>
            <a:r>
              <a:rPr lang="en-US" b="1" u="sng" dirty="0"/>
              <a:t>after 3 months</a:t>
            </a:r>
          </a:p>
        </p:txBody>
      </p:sp>
      <p:sp>
        <p:nvSpPr>
          <p:cNvPr id="13" name="TextBox 12">
            <a:extLst>
              <a:ext uri="{FF2B5EF4-FFF2-40B4-BE49-F238E27FC236}">
                <a16:creationId xmlns:a16="http://schemas.microsoft.com/office/drawing/2014/main" id="{4253AA63-87C5-5396-E4F3-45C14F58B5A9}"/>
              </a:ext>
            </a:extLst>
          </p:cNvPr>
          <p:cNvSpPr txBox="1"/>
          <p:nvPr/>
        </p:nvSpPr>
        <p:spPr>
          <a:xfrm>
            <a:off x="4547286" y="5373953"/>
            <a:ext cx="3260764" cy="369332"/>
          </a:xfrm>
          <a:prstGeom prst="rect">
            <a:avLst/>
          </a:prstGeom>
          <a:noFill/>
        </p:spPr>
        <p:txBody>
          <a:bodyPr wrap="none" rtlCol="0">
            <a:spAutoFit/>
          </a:bodyPr>
          <a:lstStyle/>
          <a:p>
            <a:r>
              <a:rPr lang="en-US" b="1" dirty="0"/>
              <a:t>Symptom onset at start of Covid</a:t>
            </a:r>
          </a:p>
        </p:txBody>
      </p:sp>
    </p:spTree>
    <p:extLst>
      <p:ext uri="{BB962C8B-B14F-4D97-AF65-F5344CB8AC3E}">
        <p14:creationId xmlns:p14="http://schemas.microsoft.com/office/powerpoint/2010/main" val="2080741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C6811-3192-57A5-C4E8-172A7DD9771F}"/>
              </a:ext>
            </a:extLst>
          </p:cNvPr>
          <p:cNvSpPr>
            <a:spLocks noGrp="1"/>
          </p:cNvSpPr>
          <p:nvPr>
            <p:ph type="title"/>
          </p:nvPr>
        </p:nvSpPr>
        <p:spPr/>
        <p:txBody>
          <a:bodyPr/>
          <a:lstStyle/>
          <a:p>
            <a:pPr algn="ctr"/>
            <a:r>
              <a:rPr lang="en-US" b="1" dirty="0">
                <a:solidFill>
                  <a:srgbClr val="C00000"/>
                </a:solidFill>
              </a:rPr>
              <a:t>The Case for Long-Haul </a:t>
            </a:r>
            <a:r>
              <a:rPr lang="en-US" b="1" dirty="0" err="1">
                <a:solidFill>
                  <a:srgbClr val="C00000"/>
                </a:solidFill>
              </a:rPr>
              <a:t>Covid</a:t>
            </a:r>
            <a:br>
              <a:rPr lang="en-US" b="1" dirty="0">
                <a:solidFill>
                  <a:srgbClr val="C00000"/>
                </a:solidFill>
              </a:rPr>
            </a:br>
            <a:endParaRPr lang="en-US" b="1" dirty="0">
              <a:solidFill>
                <a:srgbClr val="C00000"/>
              </a:solidFill>
            </a:endParaRPr>
          </a:p>
        </p:txBody>
      </p:sp>
      <p:sp>
        <p:nvSpPr>
          <p:cNvPr id="3" name="Content Placeholder 2">
            <a:extLst>
              <a:ext uri="{FF2B5EF4-FFF2-40B4-BE49-F238E27FC236}">
                <a16:creationId xmlns:a16="http://schemas.microsoft.com/office/drawing/2014/main" id="{BEEA91A3-5A5A-3B99-F2C4-8DC78384C489}"/>
              </a:ext>
            </a:extLst>
          </p:cNvPr>
          <p:cNvSpPr>
            <a:spLocks noGrp="1"/>
          </p:cNvSpPr>
          <p:nvPr>
            <p:ph idx="1"/>
          </p:nvPr>
        </p:nvSpPr>
        <p:spPr/>
        <p:txBody>
          <a:bodyPr>
            <a:normAutofit lnSpcReduction="10000"/>
          </a:bodyPr>
          <a:lstStyle/>
          <a:p>
            <a:endParaRPr lang="en-US" dirty="0"/>
          </a:p>
          <a:p>
            <a:r>
              <a:rPr lang="en-US" sz="3600" dirty="0"/>
              <a:t>There were </a:t>
            </a:r>
            <a:r>
              <a:rPr lang="en-US" sz="3600" u="sng" dirty="0"/>
              <a:t>more</a:t>
            </a:r>
            <a:r>
              <a:rPr lang="en-US" sz="3600" dirty="0"/>
              <a:t> people who reported                          a </a:t>
            </a:r>
            <a:r>
              <a:rPr lang="en-US" sz="3600" i="1" u="sng" dirty="0">
                <a:solidFill>
                  <a:srgbClr val="00B050"/>
                </a:solidFill>
              </a:rPr>
              <a:t>“Long-Haul </a:t>
            </a:r>
            <a:r>
              <a:rPr lang="en-US" sz="3600" i="1" u="sng" dirty="0" err="1">
                <a:solidFill>
                  <a:srgbClr val="00B050"/>
                </a:solidFill>
              </a:rPr>
              <a:t>Covid</a:t>
            </a:r>
            <a:r>
              <a:rPr lang="en-US" sz="3600" i="1" u="sng" dirty="0">
                <a:solidFill>
                  <a:srgbClr val="00B050"/>
                </a:solidFill>
              </a:rPr>
              <a:t>”</a:t>
            </a:r>
            <a:r>
              <a:rPr lang="en-US" sz="3600" i="1" u="sng" dirty="0"/>
              <a:t> symptom                                       </a:t>
            </a:r>
            <a:r>
              <a:rPr lang="en-US" sz="3600" dirty="0"/>
              <a:t>than a symptom after a </a:t>
            </a:r>
            <a:r>
              <a:rPr lang="en-US" sz="3600" dirty="0">
                <a:solidFill>
                  <a:srgbClr val="0070C0"/>
                </a:solidFill>
              </a:rPr>
              <a:t>“</a:t>
            </a:r>
            <a:r>
              <a:rPr lang="en-US" sz="3600" u="sng" dirty="0">
                <a:solidFill>
                  <a:srgbClr val="0070C0"/>
                </a:solidFill>
              </a:rPr>
              <a:t>flu-like</a:t>
            </a:r>
            <a:r>
              <a:rPr lang="en-US" sz="3600" dirty="0">
                <a:solidFill>
                  <a:srgbClr val="0070C0"/>
                </a:solidFill>
              </a:rPr>
              <a:t>” </a:t>
            </a:r>
            <a:r>
              <a:rPr lang="en-US" sz="3600" dirty="0"/>
              <a:t>illness.</a:t>
            </a:r>
          </a:p>
          <a:p>
            <a:pPr marL="0" indent="0">
              <a:buNone/>
            </a:pPr>
            <a:endParaRPr lang="en-US" sz="3600" dirty="0"/>
          </a:p>
          <a:p>
            <a:r>
              <a:rPr lang="en-US" sz="3600" dirty="0"/>
              <a:t>It is important to note that                                            </a:t>
            </a:r>
            <a:r>
              <a:rPr lang="en-US" sz="3600" b="1" dirty="0">
                <a:solidFill>
                  <a:srgbClr val="C00000"/>
                </a:solidFill>
              </a:rPr>
              <a:t>many people </a:t>
            </a:r>
            <a:r>
              <a:rPr lang="en-US" sz="3600" b="1" u="sng" dirty="0">
                <a:solidFill>
                  <a:srgbClr val="C00000"/>
                </a:solidFill>
              </a:rPr>
              <a:t>ALSO</a:t>
            </a:r>
            <a:r>
              <a:rPr lang="en-US" sz="3600" b="1" dirty="0">
                <a:solidFill>
                  <a:srgbClr val="C00000"/>
                </a:solidFill>
              </a:rPr>
              <a:t> reported </a:t>
            </a:r>
          </a:p>
          <a:p>
            <a:pPr marL="0" indent="0">
              <a:buNone/>
            </a:pPr>
            <a:r>
              <a:rPr lang="en-US" sz="3600" b="1" dirty="0">
                <a:solidFill>
                  <a:srgbClr val="C00000"/>
                </a:solidFill>
              </a:rPr>
              <a:t>   “post-flu” symptoms.</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32688" y="1475127"/>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788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A8CCF-59F7-09A5-8F74-1997A0D1EBA2}"/>
              </a:ext>
            </a:extLst>
          </p:cNvPr>
          <p:cNvSpPr>
            <a:spLocks noGrp="1"/>
          </p:cNvSpPr>
          <p:nvPr>
            <p:ph type="title"/>
          </p:nvPr>
        </p:nvSpPr>
        <p:spPr>
          <a:xfrm>
            <a:off x="635000" y="640823"/>
            <a:ext cx="3418659" cy="5583148"/>
          </a:xfrm>
        </p:spPr>
        <p:txBody>
          <a:bodyPr anchor="ctr">
            <a:normAutofit/>
          </a:bodyPr>
          <a:lstStyle/>
          <a:p>
            <a:pPr algn="ctr"/>
            <a:r>
              <a:rPr lang="en-US" sz="3400" b="1" dirty="0">
                <a:latin typeface="Abadi MT Condensed Extra Bold" charset="0"/>
                <a:ea typeface="Abadi MT Condensed Extra Bold" charset="0"/>
                <a:cs typeface="Abadi MT Condensed Extra Bold" charset="0"/>
              </a:rPr>
              <a:t>   </a:t>
            </a:r>
            <a:br>
              <a:rPr lang="en-US" sz="3400" b="1" dirty="0">
                <a:latin typeface="Abadi MT Condensed Extra Bold" charset="0"/>
                <a:ea typeface="Abadi MT Condensed Extra Bold" charset="0"/>
                <a:cs typeface="Abadi MT Condensed Extra Bold" charset="0"/>
              </a:rPr>
            </a:br>
            <a:br>
              <a:rPr lang="en-US" sz="3400" b="1" dirty="0">
                <a:latin typeface="Abadi MT Condensed Extra Bold" charset="0"/>
                <a:ea typeface="Abadi MT Condensed Extra Bold" charset="0"/>
                <a:cs typeface="Abadi MT Condensed Extra Bold" charset="0"/>
              </a:rPr>
            </a:br>
            <a:br>
              <a:rPr lang="en-US" sz="3400" b="1" dirty="0">
                <a:latin typeface="Abadi MT Condensed Extra Bold" charset="0"/>
                <a:ea typeface="Abadi MT Condensed Extra Bold" charset="0"/>
                <a:cs typeface="Abadi MT Condensed Extra Bold" charset="0"/>
              </a:rPr>
            </a:br>
            <a:br>
              <a:rPr lang="en-US" sz="3400" b="1" dirty="0">
                <a:latin typeface="Abadi MT Condensed Extra Bold" charset="0"/>
                <a:ea typeface="Abadi MT Condensed Extra Bold" charset="0"/>
                <a:cs typeface="Abadi MT Condensed Extra Bold" charset="0"/>
              </a:rPr>
            </a:br>
            <a:endParaRPr lang="en-US" sz="3400" b="1" dirty="0">
              <a:latin typeface="Abadi MT Condensed Extra Bold" charset="0"/>
              <a:ea typeface="Abadi MT Condensed Extra Bold" charset="0"/>
              <a:cs typeface="Abadi MT Condensed Extra Bold" charset="0"/>
            </a:endParaRP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4959149-406D-B5C5-336C-195558A8837F}"/>
              </a:ext>
            </a:extLst>
          </p:cNvPr>
          <p:cNvGraphicFramePr>
            <a:graphicFrameLocks noGrp="1"/>
          </p:cNvGraphicFramePr>
          <p:nvPr>
            <p:ph idx="1"/>
            <p:extLst>
              <p:ext uri="{D42A27DB-BD31-4B8C-83A1-F6EECF244321}">
                <p14:modId xmlns:p14="http://schemas.microsoft.com/office/powerpoint/2010/main" val="2240704514"/>
              </p:ext>
            </p:extLst>
          </p:nvPr>
        </p:nvGraphicFramePr>
        <p:xfrm>
          <a:off x="4343208" y="498970"/>
          <a:ext cx="7848791"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243659" y="3802079"/>
            <a:ext cx="3810000" cy="2133600"/>
          </a:xfrm>
          <a:prstGeom prst="rect">
            <a:avLst/>
          </a:prstGeom>
        </p:spPr>
      </p:pic>
      <p:sp>
        <p:nvSpPr>
          <p:cNvPr id="6" name="Rectangle 5"/>
          <p:cNvSpPr/>
          <p:nvPr/>
        </p:nvSpPr>
        <p:spPr>
          <a:xfrm>
            <a:off x="635000" y="1145207"/>
            <a:ext cx="3267299" cy="2554545"/>
          </a:xfrm>
          <a:prstGeom prst="rect">
            <a:avLst/>
          </a:prstGeom>
        </p:spPr>
        <p:txBody>
          <a:bodyPr wrap="square">
            <a:spAutoFit/>
          </a:bodyPr>
          <a:lstStyle/>
          <a:p>
            <a:pPr algn="ctr"/>
            <a:r>
              <a:rPr lang="en-US" sz="3200" b="1" dirty="0">
                <a:latin typeface="Abadi MT Condensed Extra Bold" charset="0"/>
                <a:ea typeface="Abadi MT Condensed Extra Bold" charset="0"/>
                <a:cs typeface="Abadi MT Condensed Extra Bold" charset="0"/>
              </a:rPr>
              <a:t>We know that “viral” infections </a:t>
            </a:r>
            <a:br>
              <a:rPr lang="en-US" sz="3200" b="1" dirty="0">
                <a:latin typeface="Abadi MT Condensed Extra Bold" charset="0"/>
                <a:ea typeface="Abadi MT Condensed Extra Bold" charset="0"/>
                <a:cs typeface="Abadi MT Condensed Extra Bold" charset="0"/>
              </a:rPr>
            </a:br>
            <a:r>
              <a:rPr lang="en-US" sz="3200" b="1" dirty="0">
                <a:latin typeface="Abadi MT Condensed Extra Bold" charset="0"/>
                <a:ea typeface="Abadi MT Condensed Extra Bold" charset="0"/>
                <a:cs typeface="Abadi MT Condensed Extra Bold" charset="0"/>
              </a:rPr>
              <a:t>   can cause fever     </a:t>
            </a:r>
            <a:br>
              <a:rPr lang="en-US" sz="3200" b="1" dirty="0">
                <a:latin typeface="Abadi MT Condensed Extra Bold" charset="0"/>
                <a:ea typeface="Abadi MT Condensed Extra Bold" charset="0"/>
                <a:cs typeface="Abadi MT Condensed Extra Bold" charset="0"/>
              </a:rPr>
            </a:br>
            <a:r>
              <a:rPr lang="en-US" sz="3200" b="1" dirty="0">
                <a:latin typeface="Abadi MT Condensed Extra Bold" charset="0"/>
                <a:ea typeface="Abadi MT Condensed Extra Bold" charset="0"/>
                <a:cs typeface="Abadi MT Condensed Extra Bold" charset="0"/>
              </a:rPr>
              <a:t>    and a lot </a:t>
            </a:r>
            <a:br>
              <a:rPr lang="en-US" sz="3200" b="1" dirty="0">
                <a:latin typeface="Abadi MT Condensed Extra Bold" charset="0"/>
                <a:ea typeface="Abadi MT Condensed Extra Bold" charset="0"/>
                <a:cs typeface="Abadi MT Condensed Extra Bold" charset="0"/>
              </a:rPr>
            </a:br>
            <a:r>
              <a:rPr lang="en-US" sz="3200" b="1" dirty="0">
                <a:latin typeface="Abadi MT Condensed Extra Bold" charset="0"/>
                <a:ea typeface="Abadi MT Condensed Extra Bold" charset="0"/>
                <a:cs typeface="Abadi MT Condensed Extra Bold" charset="0"/>
              </a:rPr>
              <a:t>   of symptoms.</a:t>
            </a:r>
            <a:endParaRPr lang="en-US" sz="3200" dirty="0"/>
          </a:p>
        </p:txBody>
      </p:sp>
    </p:spTree>
    <p:extLst>
      <p:ext uri="{BB962C8B-B14F-4D97-AF65-F5344CB8AC3E}">
        <p14:creationId xmlns:p14="http://schemas.microsoft.com/office/powerpoint/2010/main" val="191925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A73837-E364-A146-1579-E1B30792D3FC}"/>
              </a:ext>
            </a:extLst>
          </p:cNvPr>
          <p:cNvSpPr>
            <a:spLocks noGrp="1"/>
          </p:cNvSpPr>
          <p:nvPr>
            <p:ph type="title"/>
          </p:nvPr>
        </p:nvSpPr>
        <p:spPr>
          <a:xfrm>
            <a:off x="841248" y="548640"/>
            <a:ext cx="3600860" cy="5431536"/>
          </a:xfrm>
        </p:spPr>
        <p:txBody>
          <a:bodyPr>
            <a:normAutofit/>
          </a:bodyPr>
          <a:lstStyle/>
          <a:p>
            <a:r>
              <a:rPr lang="en-US" sz="4200" b="1" dirty="0"/>
              <a:t>The case </a:t>
            </a:r>
            <a:r>
              <a:rPr lang="en-US" sz="4200" b="1" i="1" u="sng" dirty="0">
                <a:solidFill>
                  <a:srgbClr val="7030A0"/>
                </a:solidFill>
                <a:latin typeface="Abadi MT Condensed Extra Bold" charset="0"/>
                <a:ea typeface="Abadi MT Condensed Extra Bold" charset="0"/>
                <a:cs typeface="Abadi MT Condensed Extra Bold" charset="0"/>
              </a:rPr>
              <a:t>against</a:t>
            </a:r>
            <a:r>
              <a:rPr lang="en-US" sz="4200" b="1" i="1" u="sng" dirty="0"/>
              <a:t> </a:t>
            </a:r>
            <a:br>
              <a:rPr lang="en-US" sz="4200" b="1" i="1" u="sng" dirty="0"/>
            </a:br>
            <a:r>
              <a:rPr lang="en-US" sz="4200" b="1" dirty="0"/>
              <a:t>Long-Haul Covid </a:t>
            </a:r>
            <a:br>
              <a:rPr lang="en-US" sz="4200" b="1" dirty="0"/>
            </a:br>
            <a:endParaRPr lang="en-US" sz="4200" b="1"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E5690F-0B92-BEB6-9350-0D5167AD84C0}"/>
              </a:ext>
            </a:extLst>
          </p:cNvPr>
          <p:cNvSpPr>
            <a:spLocks noGrp="1"/>
          </p:cNvSpPr>
          <p:nvPr>
            <p:ph idx="1"/>
          </p:nvPr>
        </p:nvSpPr>
        <p:spPr>
          <a:xfrm>
            <a:off x="5126418" y="552091"/>
            <a:ext cx="6310021" cy="5431536"/>
          </a:xfrm>
        </p:spPr>
        <p:txBody>
          <a:bodyPr anchor="ctr">
            <a:normAutofit/>
          </a:bodyPr>
          <a:lstStyle/>
          <a:p>
            <a:r>
              <a:rPr lang="en-US" sz="2000" b="1" dirty="0"/>
              <a:t>There is </a:t>
            </a:r>
            <a:r>
              <a:rPr lang="en-US" sz="2000" b="1" i="1" u="sng" dirty="0"/>
              <a:t>no definitive test</a:t>
            </a:r>
            <a:r>
              <a:rPr lang="en-US" sz="2000" b="1" i="1" dirty="0"/>
              <a:t> </a:t>
            </a:r>
            <a:r>
              <a:rPr lang="en-US" sz="2000" b="1" dirty="0"/>
              <a:t>for “</a:t>
            </a:r>
            <a:r>
              <a:rPr lang="en-US" sz="2000" b="1" u="sng" dirty="0"/>
              <a:t>Long</a:t>
            </a:r>
            <a:r>
              <a:rPr lang="en-US" sz="2000" b="1" dirty="0"/>
              <a:t> Haul Covid,”         and the complaints are </a:t>
            </a:r>
            <a:r>
              <a:rPr lang="en-US" sz="2000" b="1" u="sng" dirty="0">
                <a:solidFill>
                  <a:srgbClr val="7030A0"/>
                </a:solidFill>
              </a:rPr>
              <a:t>very general.</a:t>
            </a:r>
            <a:endParaRPr lang="en-US" sz="2000" b="1" dirty="0">
              <a:solidFill>
                <a:srgbClr val="7030A0"/>
              </a:solidFill>
              <a:latin typeface="Abadi MT Condensed Extra Bold" charset="0"/>
              <a:ea typeface="Abadi MT Condensed Extra Bold" charset="0"/>
              <a:cs typeface="Abadi MT Condensed Extra Bold" charset="0"/>
            </a:endParaRPr>
          </a:p>
          <a:p>
            <a:r>
              <a:rPr lang="en-US" sz="2000" b="1" dirty="0"/>
              <a:t>How do physicians and patients                                      avoid MISSING </a:t>
            </a:r>
            <a:r>
              <a:rPr lang="en-US" sz="2000" b="1" u="sng" dirty="0">
                <a:latin typeface="Abadi MT Condensed Extra Bold" charset="0"/>
                <a:ea typeface="Abadi MT Condensed Extra Bold" charset="0"/>
                <a:cs typeface="Abadi MT Condensed Extra Bold" charset="0"/>
              </a:rPr>
              <a:t>other</a:t>
            </a:r>
            <a:r>
              <a:rPr lang="en-US" sz="2000" b="1" dirty="0"/>
              <a:t> important diagnoses                         if these general symptoms are </a:t>
            </a:r>
            <a:r>
              <a:rPr lang="en-US" sz="2000" b="1" i="1" u="sng" dirty="0">
                <a:latin typeface="Abadi MT Condensed Extra Bold" charset="0"/>
                <a:ea typeface="Abadi MT Condensed Extra Bold" charset="0"/>
                <a:cs typeface="Abadi MT Condensed Extra Bold" charset="0"/>
              </a:rPr>
              <a:t>attributed</a:t>
            </a:r>
            <a:r>
              <a:rPr lang="en-US" sz="2000" b="1" i="1" dirty="0">
                <a:latin typeface="Abadi MT Condensed Extra Bold" charset="0"/>
                <a:ea typeface="Abadi MT Condensed Extra Bold" charset="0"/>
                <a:cs typeface="Abadi MT Condensed Extra Bold" charset="0"/>
              </a:rPr>
              <a:t> </a:t>
            </a:r>
            <a:r>
              <a:rPr lang="en-US" sz="2000" b="1" dirty="0"/>
              <a:t>                           to Long-Haul </a:t>
            </a:r>
            <a:r>
              <a:rPr lang="en-US" sz="2000" b="1" dirty="0" err="1"/>
              <a:t>Covid</a:t>
            </a:r>
            <a:r>
              <a:rPr lang="en-US" sz="2000" b="1" dirty="0"/>
              <a:t>?</a:t>
            </a:r>
          </a:p>
          <a:p>
            <a:r>
              <a:rPr lang="en-US" sz="2000" b="1" dirty="0"/>
              <a:t>How do we avoid </a:t>
            </a:r>
            <a:r>
              <a:rPr lang="en-US" sz="2000" b="1" dirty="0">
                <a:latin typeface="Abadi MT Condensed Extra Bold" charset="0"/>
                <a:ea typeface="Abadi MT Condensed Extra Bold" charset="0"/>
                <a:cs typeface="Abadi MT Condensed Extra Bold" charset="0"/>
              </a:rPr>
              <a:t>labeling</a:t>
            </a:r>
            <a:r>
              <a:rPr lang="en-US" sz="2000" b="1" dirty="0"/>
              <a:t> a considerable number            of patients with a disease that may enforce </a:t>
            </a:r>
          </a:p>
          <a:p>
            <a:pPr marL="0" indent="0">
              <a:buNone/>
            </a:pPr>
            <a:r>
              <a:rPr lang="en-US" sz="2000" b="1" i="1" dirty="0"/>
              <a:t>    </a:t>
            </a:r>
            <a:r>
              <a:rPr lang="en-US" b="1" i="1" u="sng" dirty="0">
                <a:solidFill>
                  <a:srgbClr val="7030A0"/>
                </a:solidFill>
              </a:rPr>
              <a:t>an attitude of </a:t>
            </a:r>
            <a:r>
              <a:rPr lang="en-US" b="1" i="1" u="sng" dirty="0">
                <a:solidFill>
                  <a:srgbClr val="FF0000"/>
                </a:solidFill>
              </a:rPr>
              <a:t>chronic disability</a:t>
            </a:r>
            <a:r>
              <a:rPr lang="en-US" b="1" i="1" dirty="0">
                <a:solidFill>
                  <a:srgbClr val="FF0000"/>
                </a:solidFill>
              </a:rPr>
              <a:t> ?</a:t>
            </a:r>
          </a:p>
          <a:p>
            <a:pPr marL="0" indent="0">
              <a:buNone/>
            </a:pPr>
            <a:endParaRPr lang="en-US" sz="2000" dirty="0"/>
          </a:p>
          <a:p>
            <a:pPr marL="0" indent="0">
              <a:buNone/>
            </a:pPr>
            <a:r>
              <a:rPr lang="en-US" sz="2000" dirty="0"/>
              <a:t>Authors: </a:t>
            </a:r>
            <a:r>
              <a:rPr lang="en-US" sz="2000" dirty="0" err="1"/>
              <a:t>Aucott</a:t>
            </a:r>
            <a:r>
              <a:rPr lang="en-US" sz="2000" dirty="0"/>
              <a:t>, J and </a:t>
            </a:r>
            <a:r>
              <a:rPr lang="en-US" sz="2000" dirty="0" err="1"/>
              <a:t>Rebman</a:t>
            </a:r>
            <a:r>
              <a:rPr lang="en-US" sz="2000" dirty="0"/>
              <a:t>, A. (2021)  In Lancet</a:t>
            </a:r>
          </a:p>
          <a:p>
            <a:pPr marL="0" indent="0">
              <a:buNone/>
            </a:pPr>
            <a:r>
              <a:rPr lang="en-US" sz="2000" dirty="0" err="1"/>
              <a:t>DOI:</a:t>
            </a:r>
            <a:r>
              <a:rPr lang="en-US" sz="2000" dirty="0" err="1">
                <a:hlinkClick r:id="rId2"/>
              </a:rPr>
              <a:t>https</a:t>
            </a:r>
            <a:r>
              <a:rPr lang="en-US" sz="2000" dirty="0">
                <a:hlinkClick r:id="rId2"/>
              </a:rPr>
              <a:t>://doi.org/10.1016/S0140-6736(21)00446-3</a:t>
            </a:r>
            <a:endParaRPr lang="en-US" sz="2000" dirty="0"/>
          </a:p>
          <a:p>
            <a:endParaRPr lang="en-US" sz="2000" dirty="0"/>
          </a:p>
        </p:txBody>
      </p:sp>
    </p:spTree>
    <p:extLst>
      <p:ext uri="{BB962C8B-B14F-4D97-AF65-F5344CB8AC3E}">
        <p14:creationId xmlns:p14="http://schemas.microsoft.com/office/powerpoint/2010/main" val="3297060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4793E-9A57-29AA-8ECC-8A412F37BBAB}"/>
              </a:ext>
            </a:extLst>
          </p:cNvPr>
          <p:cNvSpPr>
            <a:spLocks noGrp="1"/>
          </p:cNvSpPr>
          <p:nvPr>
            <p:ph type="title"/>
          </p:nvPr>
        </p:nvSpPr>
        <p:spPr>
          <a:xfrm>
            <a:off x="630935" y="640823"/>
            <a:ext cx="3503183" cy="5583148"/>
          </a:xfrm>
        </p:spPr>
        <p:txBody>
          <a:bodyPr anchor="ctr">
            <a:normAutofit/>
          </a:bodyPr>
          <a:lstStyle/>
          <a:p>
            <a:r>
              <a:rPr lang="en-US" sz="3200" b="1" dirty="0"/>
              <a:t>A potential problem             with attributing     all symptoms           to </a:t>
            </a:r>
            <a:r>
              <a:rPr lang="en-US" sz="3200" b="1" dirty="0">
                <a:latin typeface="Abadi MT Condensed Extra Bold" charset="0"/>
                <a:ea typeface="Abadi MT Condensed Extra Bold" charset="0"/>
                <a:cs typeface="Abadi MT Condensed Extra Bold" charset="0"/>
              </a:rPr>
              <a:t>Long-Haul Covid </a:t>
            </a:r>
            <a:br>
              <a:rPr lang="en-US" sz="3200" b="1" dirty="0"/>
            </a:br>
            <a:r>
              <a:rPr lang="en-US" sz="3200" b="1" dirty="0"/>
              <a:t>is that </a:t>
            </a:r>
            <a:r>
              <a:rPr lang="mr-IN" sz="3200" b="1" dirty="0"/>
              <a:t>…</a:t>
            </a:r>
            <a:r>
              <a:rPr lang="en-US" sz="3200" b="1" dirty="0"/>
              <a:t>                     it prevents looking              for </a:t>
            </a:r>
            <a:r>
              <a:rPr lang="en-US" sz="3200" b="1" i="1" u="sng" dirty="0"/>
              <a:t>OTHER</a:t>
            </a:r>
            <a:r>
              <a:rPr lang="en-US" sz="3200" b="1" dirty="0"/>
              <a:t> causes.</a:t>
            </a:r>
          </a:p>
        </p:txBody>
      </p:sp>
      <p:sp>
        <p:nvSpPr>
          <p:cNvPr id="14"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application, chat or text message&#10;&#10;Description automatically generated">
            <a:extLst>
              <a:ext uri="{FF2B5EF4-FFF2-40B4-BE49-F238E27FC236}">
                <a16:creationId xmlns:a16="http://schemas.microsoft.com/office/drawing/2014/main" id="{545FFFDA-5EE7-9C59-C76F-7F363B90D719}"/>
              </a:ext>
            </a:extLst>
          </p:cNvPr>
          <p:cNvPicPr>
            <a:picLocks noChangeAspect="1"/>
          </p:cNvPicPr>
          <p:nvPr/>
        </p:nvPicPr>
        <p:blipFill>
          <a:blip r:embed="rId2"/>
          <a:stretch>
            <a:fillRect/>
          </a:stretch>
        </p:blipFill>
        <p:spPr>
          <a:xfrm>
            <a:off x="4654296" y="1812977"/>
            <a:ext cx="6894576" cy="3378342"/>
          </a:xfrm>
          <a:prstGeom prst="rect">
            <a:avLst/>
          </a:prstGeom>
        </p:spPr>
      </p:pic>
    </p:spTree>
    <p:extLst>
      <p:ext uri="{BB962C8B-B14F-4D97-AF65-F5344CB8AC3E}">
        <p14:creationId xmlns:p14="http://schemas.microsoft.com/office/powerpoint/2010/main" val="2660100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9483-A9FE-C407-2F25-776932C7E61B}"/>
              </a:ext>
            </a:extLst>
          </p:cNvPr>
          <p:cNvSpPr>
            <a:spLocks noGrp="1"/>
          </p:cNvSpPr>
          <p:nvPr>
            <p:ph type="title"/>
          </p:nvPr>
        </p:nvSpPr>
        <p:spPr/>
        <p:txBody>
          <a:bodyPr>
            <a:normAutofit fontScale="90000"/>
          </a:bodyPr>
          <a:lstStyle/>
          <a:p>
            <a:pPr algn="ctr"/>
            <a:r>
              <a:rPr lang="en-US" sz="3200" b="1" dirty="0">
                <a:solidFill>
                  <a:srgbClr val="C00000"/>
                </a:solidFill>
              </a:rPr>
              <a:t>I will concentrate on a series of articles                                                published in same journal </a:t>
            </a:r>
            <a:r>
              <a:rPr lang="en-US" sz="3200" b="1" i="1" dirty="0">
                <a:solidFill>
                  <a:srgbClr val="C00000"/>
                </a:solidFill>
              </a:rPr>
              <a:t>(</a:t>
            </a:r>
            <a:r>
              <a:rPr lang="en-US" sz="3200" b="1" i="1" u="sng" dirty="0">
                <a:solidFill>
                  <a:srgbClr val="C00000"/>
                </a:solidFill>
              </a:rPr>
              <a:t>Lancet</a:t>
            </a:r>
            <a:r>
              <a:rPr lang="en-US" sz="3200" b="1" i="1" dirty="0">
                <a:solidFill>
                  <a:srgbClr val="C00000"/>
                </a:solidFill>
              </a:rPr>
              <a:t>)                                                             </a:t>
            </a:r>
            <a:r>
              <a:rPr lang="en-US" sz="3200" b="1" dirty="0">
                <a:solidFill>
                  <a:srgbClr val="C00000"/>
                </a:solidFill>
              </a:rPr>
              <a:t>that debate the incidence of Long </a:t>
            </a:r>
            <a:r>
              <a:rPr lang="en-US" sz="3200" b="1" dirty="0" err="1">
                <a:solidFill>
                  <a:srgbClr val="C00000"/>
                </a:solidFill>
              </a:rPr>
              <a:t>Covid</a:t>
            </a:r>
            <a:r>
              <a:rPr lang="en-US" sz="3200" b="1" dirty="0">
                <a:solidFill>
                  <a:srgbClr val="C00000"/>
                </a:solidFill>
              </a:rPr>
              <a:t>.</a:t>
            </a:r>
          </a:p>
        </p:txBody>
      </p:sp>
      <p:sp>
        <p:nvSpPr>
          <p:cNvPr id="3" name="Content Placeholder 2">
            <a:extLst>
              <a:ext uri="{FF2B5EF4-FFF2-40B4-BE49-F238E27FC236}">
                <a16:creationId xmlns:a16="http://schemas.microsoft.com/office/drawing/2014/main" id="{BCAE8BF7-8082-AEC4-EC52-69FE7729ADC6}"/>
              </a:ext>
            </a:extLst>
          </p:cNvPr>
          <p:cNvSpPr>
            <a:spLocks noGrp="1"/>
          </p:cNvSpPr>
          <p:nvPr>
            <p:ph idx="1"/>
          </p:nvPr>
        </p:nvSpPr>
        <p:spPr/>
        <p:txBody>
          <a:bodyPr>
            <a:normAutofit fontScale="92500" lnSpcReduction="10000"/>
          </a:bodyPr>
          <a:lstStyle/>
          <a:p>
            <a:pPr marL="0" indent="0">
              <a:buNone/>
            </a:pPr>
            <a:endParaRPr lang="en-US" b="1" dirty="0"/>
          </a:p>
          <a:p>
            <a:pPr marL="0" indent="0">
              <a:buNone/>
            </a:pPr>
            <a:r>
              <a:rPr lang="en-US" b="1" dirty="0"/>
              <a:t>To summarize:</a:t>
            </a:r>
          </a:p>
          <a:p>
            <a:pPr marL="0" indent="0">
              <a:buNone/>
            </a:pPr>
            <a:r>
              <a:rPr lang="en-US" dirty="0"/>
              <a:t>More frequent symptoms were reported in patients with prior </a:t>
            </a:r>
            <a:r>
              <a:rPr lang="en-US" dirty="0" err="1"/>
              <a:t>Covid</a:t>
            </a:r>
            <a:r>
              <a:rPr lang="en-US" dirty="0"/>
              <a:t>    </a:t>
            </a:r>
            <a:r>
              <a:rPr lang="en-US" dirty="0">
                <a:solidFill>
                  <a:srgbClr val="0070C0"/>
                </a:solidFill>
              </a:rPr>
              <a:t>(about </a:t>
            </a:r>
            <a:r>
              <a:rPr lang="en-US" b="1" dirty="0">
                <a:solidFill>
                  <a:srgbClr val="0070C0"/>
                </a:solidFill>
              </a:rPr>
              <a:t>20%</a:t>
            </a:r>
            <a:r>
              <a:rPr lang="en-US" dirty="0">
                <a:solidFill>
                  <a:srgbClr val="0070C0"/>
                </a:solidFill>
              </a:rPr>
              <a:t>)</a:t>
            </a:r>
            <a:r>
              <a:rPr lang="en-US" dirty="0"/>
              <a:t>, but the frequency of the </a:t>
            </a:r>
            <a:r>
              <a:rPr lang="en-US" i="1" u="sng" dirty="0">
                <a:solidFill>
                  <a:srgbClr val="C00000"/>
                </a:solidFill>
                <a:latin typeface="Abadi MT Condensed Extra Bold" charset="0"/>
                <a:ea typeface="Abadi MT Condensed Extra Bold" charset="0"/>
                <a:cs typeface="Abadi MT Condensed Extra Bold" charset="0"/>
              </a:rPr>
              <a:t>SAME symptoms</a:t>
            </a:r>
            <a:r>
              <a:rPr lang="en-US" i="1" dirty="0">
                <a:solidFill>
                  <a:srgbClr val="C00000"/>
                </a:solidFill>
                <a:latin typeface="Abadi MT Condensed Extra Bold" charset="0"/>
                <a:ea typeface="Abadi MT Condensed Extra Bold" charset="0"/>
                <a:cs typeface="Abadi MT Condensed Extra Bold" charset="0"/>
              </a:rPr>
              <a:t> </a:t>
            </a:r>
          </a:p>
          <a:p>
            <a:pPr marL="0" indent="0">
              <a:buNone/>
            </a:pPr>
            <a:r>
              <a:rPr lang="en-US" dirty="0"/>
              <a:t>were found in about </a:t>
            </a:r>
            <a:r>
              <a:rPr lang="en-US" b="1" dirty="0">
                <a:solidFill>
                  <a:srgbClr val="0070C0"/>
                </a:solidFill>
              </a:rPr>
              <a:t>9%</a:t>
            </a:r>
            <a:r>
              <a:rPr lang="en-US" dirty="0"/>
              <a:t> of patients </a:t>
            </a:r>
          </a:p>
          <a:p>
            <a:pPr marL="0" indent="0">
              <a:buNone/>
            </a:pPr>
            <a:r>
              <a:rPr lang="en-US" dirty="0"/>
              <a:t>who had </a:t>
            </a:r>
            <a:r>
              <a:rPr lang="en-US" b="1" dirty="0">
                <a:solidFill>
                  <a:srgbClr val="7030A0"/>
                </a:solidFill>
              </a:rPr>
              <a:t>influenza</a:t>
            </a:r>
            <a:r>
              <a:rPr lang="en-US" dirty="0"/>
              <a:t> </a:t>
            </a:r>
            <a:r>
              <a:rPr lang="en-US" i="1" u="sng" dirty="0">
                <a:latin typeface="Abadi MT Condensed Extra Bold" charset="0"/>
                <a:ea typeface="Abadi MT Condensed Extra Bold" charset="0"/>
                <a:cs typeface="Abadi MT Condensed Extra Bold" charset="0"/>
              </a:rPr>
              <a:t>WITHOUT</a:t>
            </a:r>
            <a:r>
              <a:rPr lang="en-US" dirty="0">
                <a:latin typeface="Abadi MT Condensed Extra Bold" charset="0"/>
                <a:ea typeface="Abadi MT Condensed Extra Bold" charset="0"/>
                <a:cs typeface="Abadi MT Condensed Extra Bold" charset="0"/>
              </a:rPr>
              <a:t> </a:t>
            </a:r>
            <a:r>
              <a:rPr lang="en-US" dirty="0" err="1">
                <a:latin typeface="Abadi MT Condensed Extra Bold" charset="0"/>
                <a:ea typeface="Abadi MT Condensed Extra Bold" charset="0"/>
                <a:cs typeface="Abadi MT Condensed Extra Bold" charset="0"/>
              </a:rPr>
              <a:t>Covid</a:t>
            </a:r>
            <a:r>
              <a:rPr lang="en-US" dirty="0">
                <a:latin typeface="Abadi MT Condensed Extra Bold" charset="0"/>
                <a:ea typeface="Abadi MT Condensed Extra Bold" charset="0"/>
                <a:cs typeface="Abadi MT Condensed Extra Bold" charset="0"/>
              </a:rPr>
              <a:t> </a:t>
            </a:r>
            <a:r>
              <a:rPr lang="en-US" dirty="0"/>
              <a:t>infection.</a:t>
            </a:r>
          </a:p>
          <a:p>
            <a:pPr marL="0" indent="0">
              <a:buNone/>
            </a:pPr>
            <a:endParaRPr lang="en-US" dirty="0"/>
          </a:p>
          <a:p>
            <a:pPr marL="0" indent="0">
              <a:buNone/>
            </a:pPr>
            <a:r>
              <a:rPr lang="en-US" b="1" dirty="0">
                <a:solidFill>
                  <a:srgbClr val="FF0000"/>
                </a:solidFill>
              </a:rPr>
              <a:t>To me</a:t>
            </a:r>
            <a:r>
              <a:rPr lang="en-US" dirty="0">
                <a:solidFill>
                  <a:srgbClr val="FF0000"/>
                </a:solidFill>
              </a:rPr>
              <a:t>— </a:t>
            </a:r>
            <a:r>
              <a:rPr lang="en-US" b="1" dirty="0">
                <a:solidFill>
                  <a:srgbClr val="FF0000"/>
                </a:solidFill>
              </a:rPr>
              <a:t>the </a:t>
            </a:r>
            <a:r>
              <a:rPr lang="en-US" b="1" i="1" u="sng" dirty="0">
                <a:solidFill>
                  <a:srgbClr val="FF0000"/>
                </a:solidFill>
              </a:rPr>
              <a:t>TAKE HOME POINT</a:t>
            </a:r>
            <a:r>
              <a:rPr lang="en-US" b="1" i="1" dirty="0">
                <a:solidFill>
                  <a:srgbClr val="FF0000"/>
                </a:solidFill>
              </a:rPr>
              <a:t> </a:t>
            </a:r>
            <a:r>
              <a:rPr lang="en-US" b="1" dirty="0">
                <a:solidFill>
                  <a:srgbClr val="FF0000"/>
                </a:solidFill>
              </a:rPr>
              <a:t>is:</a:t>
            </a:r>
          </a:p>
          <a:p>
            <a:pPr marL="0" indent="0">
              <a:buNone/>
            </a:pPr>
            <a:r>
              <a:rPr lang="en-US" b="1" i="1" dirty="0">
                <a:solidFill>
                  <a:srgbClr val="FF0000"/>
                </a:solidFill>
              </a:rPr>
              <a:t>Only about</a:t>
            </a:r>
            <a:r>
              <a:rPr lang="en-US" b="1" dirty="0">
                <a:solidFill>
                  <a:srgbClr val="FF0000"/>
                </a:solidFill>
              </a:rPr>
              <a:t> </a:t>
            </a:r>
            <a:r>
              <a:rPr lang="en-US" b="1" i="1" u="sng" dirty="0">
                <a:solidFill>
                  <a:srgbClr val="0070C0"/>
                </a:solidFill>
              </a:rPr>
              <a:t>10%</a:t>
            </a:r>
            <a:r>
              <a:rPr lang="en-US" b="1" i="1" dirty="0">
                <a:solidFill>
                  <a:srgbClr val="0070C0"/>
                </a:solidFill>
              </a:rPr>
              <a:t> </a:t>
            </a:r>
            <a:r>
              <a:rPr lang="en-US" b="1" i="1" dirty="0">
                <a:solidFill>
                  <a:srgbClr val="FF0000"/>
                </a:solidFill>
              </a:rPr>
              <a:t>more patients </a:t>
            </a:r>
            <a:r>
              <a:rPr lang="en-US" b="1" dirty="0">
                <a:solidFill>
                  <a:srgbClr val="FF0000"/>
                </a:solidFill>
              </a:rPr>
              <a:t>have persistent symptoms </a:t>
            </a:r>
          </a:p>
          <a:p>
            <a:pPr marL="0" indent="0">
              <a:buNone/>
            </a:pPr>
            <a:r>
              <a:rPr lang="en-US" b="1" dirty="0">
                <a:solidFill>
                  <a:srgbClr val="00B050"/>
                </a:solidFill>
              </a:rPr>
              <a:t>after </a:t>
            </a:r>
            <a:r>
              <a:rPr lang="en-US" b="1" u="sng" dirty="0">
                <a:solidFill>
                  <a:srgbClr val="00B050"/>
                </a:solidFill>
              </a:rPr>
              <a:t>Covid</a:t>
            </a:r>
            <a:r>
              <a:rPr lang="en-US" b="1" dirty="0">
                <a:solidFill>
                  <a:srgbClr val="00B050"/>
                </a:solidFill>
              </a:rPr>
              <a:t> </a:t>
            </a:r>
            <a:r>
              <a:rPr lang="en-US" b="1" dirty="0">
                <a:solidFill>
                  <a:srgbClr val="FF0000"/>
                </a:solidFill>
              </a:rPr>
              <a:t> than </a:t>
            </a:r>
            <a:r>
              <a:rPr lang="en-US" b="1" dirty="0">
                <a:solidFill>
                  <a:srgbClr val="00B050"/>
                </a:solidFill>
              </a:rPr>
              <a:t>after </a:t>
            </a:r>
            <a:r>
              <a:rPr lang="en-US" b="1" u="sng" dirty="0">
                <a:solidFill>
                  <a:srgbClr val="00B050"/>
                </a:solidFill>
              </a:rPr>
              <a:t>influenza</a:t>
            </a:r>
            <a:r>
              <a:rPr lang="en-US" dirty="0">
                <a:solidFill>
                  <a:srgbClr val="FF0000"/>
                </a:solidFill>
              </a:rPr>
              <a:t>.</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67374" y="1755027"/>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68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41618C-3A33-81A3-454C-09FC03604880}"/>
              </a:ext>
            </a:extLst>
          </p:cNvPr>
          <p:cNvSpPr>
            <a:spLocks noGrp="1"/>
          </p:cNvSpPr>
          <p:nvPr>
            <p:ph type="title"/>
          </p:nvPr>
        </p:nvSpPr>
        <p:spPr>
          <a:xfrm>
            <a:off x="635000" y="640823"/>
            <a:ext cx="3418659" cy="5583148"/>
          </a:xfrm>
        </p:spPr>
        <p:txBody>
          <a:bodyPr anchor="ctr">
            <a:normAutofit/>
          </a:bodyPr>
          <a:lstStyle/>
          <a:p>
            <a:r>
              <a:rPr lang="en-US" sz="5400" b="1" dirty="0"/>
              <a:t>My bias in this talk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D83B128-F09A-FF1F-B933-059352CD548E}"/>
              </a:ext>
            </a:extLst>
          </p:cNvPr>
          <p:cNvGraphicFramePr>
            <a:graphicFrameLocks noGrp="1"/>
          </p:cNvGraphicFramePr>
          <p:nvPr>
            <p:ph idx="1"/>
            <p:extLst>
              <p:ext uri="{D42A27DB-BD31-4B8C-83A1-F6EECF244321}">
                <p14:modId xmlns:p14="http://schemas.microsoft.com/office/powerpoint/2010/main" val="4247249964"/>
              </p:ext>
            </p:extLst>
          </p:nvPr>
        </p:nvGraphicFramePr>
        <p:xfrm>
          <a:off x="4648018" y="640822"/>
          <a:ext cx="6900512" cy="5785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1593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8282D-945C-8CCC-D5F8-856FC848D472}"/>
              </a:ext>
            </a:extLst>
          </p:cNvPr>
          <p:cNvSpPr>
            <a:spLocks noGrp="1"/>
          </p:cNvSpPr>
          <p:nvPr>
            <p:ph type="title"/>
          </p:nvPr>
        </p:nvSpPr>
        <p:spPr>
          <a:xfrm>
            <a:off x="841248" y="552091"/>
            <a:ext cx="3600860" cy="5431536"/>
          </a:xfrm>
        </p:spPr>
        <p:txBody>
          <a:bodyPr>
            <a:normAutofit/>
          </a:bodyPr>
          <a:lstStyle/>
          <a:p>
            <a:r>
              <a:rPr lang="en-US" sz="3400" b="1" dirty="0">
                <a:latin typeface="Abadi MT Condensed Extra Bold" charset="0"/>
                <a:ea typeface="Abadi MT Condensed Extra Bold" charset="0"/>
                <a:cs typeface="Abadi MT Condensed Extra Bold" charset="0"/>
              </a:rPr>
              <a:t>“Persistence of symptoms after COVID-19 in the Netherlands:  </a:t>
            </a:r>
            <a:br>
              <a:rPr lang="en-US" sz="3400" b="1" dirty="0"/>
            </a:br>
            <a:r>
              <a:rPr lang="en-US" sz="3400" b="1" dirty="0"/>
              <a:t>--An observational   </a:t>
            </a:r>
            <a:br>
              <a:rPr lang="en-US" sz="3400" b="1" dirty="0"/>
            </a:br>
            <a:r>
              <a:rPr lang="en-US" sz="3400" b="1" dirty="0"/>
              <a:t>     cohort study”</a:t>
            </a:r>
            <a:br>
              <a:rPr lang="en-US" sz="3400" b="1" dirty="0"/>
            </a:br>
            <a:br>
              <a:rPr lang="en-US" sz="3400" dirty="0"/>
            </a:br>
            <a:r>
              <a:rPr lang="en-US" sz="3400" dirty="0"/>
              <a:t>Perot-Bernal (August 2, 2022) Pulmonary (in press)</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44E35B-1550-CB9A-4385-8FD2244A80FA}"/>
              </a:ext>
            </a:extLst>
          </p:cNvPr>
          <p:cNvSpPr>
            <a:spLocks noGrp="1"/>
          </p:cNvSpPr>
          <p:nvPr>
            <p:ph idx="1"/>
          </p:nvPr>
        </p:nvSpPr>
        <p:spPr>
          <a:xfrm>
            <a:off x="5022761" y="218457"/>
            <a:ext cx="6748529" cy="5431536"/>
          </a:xfrm>
        </p:spPr>
        <p:txBody>
          <a:bodyPr anchor="ctr">
            <a:normAutofit lnSpcReduction="10000"/>
          </a:bodyPr>
          <a:lstStyle/>
          <a:p>
            <a:pPr marL="0" indent="0" algn="ctr">
              <a:buNone/>
            </a:pPr>
            <a:r>
              <a:rPr lang="en-US" dirty="0"/>
              <a:t>This study reported</a:t>
            </a:r>
          </a:p>
          <a:p>
            <a:pPr marL="0" indent="0" algn="ctr">
              <a:buNone/>
            </a:pPr>
            <a:r>
              <a:rPr lang="en-US" dirty="0"/>
              <a:t>the prevalence of Long-Haul COVID,             </a:t>
            </a:r>
          </a:p>
          <a:p>
            <a:pPr marL="0" indent="0" algn="ctr">
              <a:buNone/>
            </a:pPr>
            <a:r>
              <a:rPr lang="en-US" dirty="0"/>
              <a:t>while correcting for individual symptoms present </a:t>
            </a:r>
            <a:r>
              <a:rPr lang="en-US" i="1" u="sng" dirty="0">
                <a:solidFill>
                  <a:srgbClr val="7030A0"/>
                </a:solidFill>
                <a:latin typeface="Abadi MT Condensed Extra Bold" charset="0"/>
                <a:ea typeface="Abadi MT Condensed Extra Bold" charset="0"/>
                <a:cs typeface="Abadi MT Condensed Extra Bold" charset="0"/>
              </a:rPr>
              <a:t>before</a:t>
            </a:r>
            <a:r>
              <a:rPr lang="en-US" dirty="0"/>
              <a:t>  COVID. </a:t>
            </a:r>
          </a:p>
          <a:p>
            <a:r>
              <a:rPr lang="en-US" dirty="0">
                <a:solidFill>
                  <a:srgbClr val="C00000"/>
                </a:solidFill>
                <a:latin typeface="Abadi MT Condensed Extra Bold" charset="0"/>
                <a:ea typeface="Abadi MT Condensed Extra Bold" charset="0"/>
                <a:cs typeface="Abadi MT Condensed Extra Bold" charset="0"/>
              </a:rPr>
              <a:t>They conclude that about </a:t>
            </a:r>
            <a:r>
              <a:rPr lang="en-US" b="1" dirty="0">
                <a:solidFill>
                  <a:srgbClr val="00B050"/>
                </a:solidFill>
                <a:latin typeface="Abadi MT Condensed Extra Bold" charset="0"/>
                <a:ea typeface="Abadi MT Condensed Extra Bold" charset="0"/>
                <a:cs typeface="Abadi MT Condensed Extra Bold" charset="0"/>
              </a:rPr>
              <a:t>25-30%</a:t>
            </a:r>
            <a:r>
              <a:rPr lang="en-US" dirty="0">
                <a:solidFill>
                  <a:srgbClr val="C00000"/>
                </a:solidFill>
                <a:latin typeface="Abadi MT Condensed Extra Bold" charset="0"/>
                <a:ea typeface="Abadi MT Condensed Extra Bold" charset="0"/>
                <a:cs typeface="Abadi MT Condensed Extra Bold" charset="0"/>
              </a:rPr>
              <a:t>  </a:t>
            </a:r>
          </a:p>
          <a:p>
            <a:pPr marL="0" indent="0">
              <a:buNone/>
            </a:pPr>
            <a:r>
              <a:rPr lang="en-US" dirty="0">
                <a:solidFill>
                  <a:srgbClr val="C00000"/>
                </a:solidFill>
                <a:latin typeface="Abadi MT Condensed Extra Bold" charset="0"/>
                <a:ea typeface="Abadi MT Condensed Extra Bold" charset="0"/>
                <a:cs typeface="Abadi MT Condensed Extra Bold" charset="0"/>
              </a:rPr>
              <a:t>    of “Long-Haul Covid” patients    </a:t>
            </a:r>
          </a:p>
          <a:p>
            <a:pPr marL="0" indent="0">
              <a:buNone/>
            </a:pPr>
            <a:r>
              <a:rPr lang="en-US" dirty="0">
                <a:solidFill>
                  <a:srgbClr val="C00000"/>
                </a:solidFill>
                <a:latin typeface="Abadi MT Condensed Extra Bold" charset="0"/>
                <a:ea typeface="Abadi MT Condensed Extra Bold" charset="0"/>
                <a:cs typeface="Abadi MT Condensed Extra Bold" charset="0"/>
              </a:rPr>
              <a:t>    had the </a:t>
            </a:r>
            <a:r>
              <a:rPr lang="en-US" u="sng" dirty="0">
                <a:solidFill>
                  <a:srgbClr val="C00000"/>
                </a:solidFill>
                <a:latin typeface="Abadi MT Condensed Extra Bold" charset="0"/>
                <a:ea typeface="Abadi MT Condensed Extra Bold" charset="0"/>
                <a:cs typeface="Abadi MT Condensed Extra Bold" charset="0"/>
              </a:rPr>
              <a:t>same symptoms</a:t>
            </a:r>
            <a:r>
              <a:rPr lang="en-US" dirty="0">
                <a:solidFill>
                  <a:srgbClr val="C00000"/>
                </a:solidFill>
                <a:latin typeface="Abadi MT Condensed Extra Bold" charset="0"/>
                <a:ea typeface="Abadi MT Condensed Extra Bold" charset="0"/>
                <a:cs typeface="Abadi MT Condensed Extra Bold" charset="0"/>
              </a:rPr>
              <a:t>                   </a:t>
            </a:r>
          </a:p>
          <a:p>
            <a:pPr marL="0" indent="0">
              <a:buNone/>
            </a:pPr>
            <a:r>
              <a:rPr lang="en-US" i="1" dirty="0">
                <a:solidFill>
                  <a:srgbClr val="C00000"/>
                </a:solidFill>
                <a:latin typeface="Abadi MT Condensed Extra Bold" charset="0"/>
                <a:ea typeface="Abadi MT Condensed Extra Bold" charset="0"/>
                <a:cs typeface="Abadi MT Condensed Extra Bold" charset="0"/>
              </a:rPr>
              <a:t>    </a:t>
            </a:r>
            <a:r>
              <a:rPr lang="en-US" i="1" u="sng" dirty="0">
                <a:solidFill>
                  <a:srgbClr val="C00000"/>
                </a:solidFill>
                <a:latin typeface="Abadi MT Condensed Extra Bold" charset="0"/>
                <a:ea typeface="Abadi MT Condensed Extra Bold" charset="0"/>
                <a:cs typeface="Abadi MT Condensed Extra Bold" charset="0"/>
              </a:rPr>
              <a:t>before</a:t>
            </a:r>
            <a:r>
              <a:rPr lang="en-US" dirty="0">
                <a:solidFill>
                  <a:srgbClr val="C00000"/>
                </a:solidFill>
                <a:latin typeface="Abadi MT Condensed Extra Bold" charset="0"/>
                <a:ea typeface="Abadi MT Condensed Extra Bold" charset="0"/>
                <a:cs typeface="Abadi MT Condensed Extra Bold" charset="0"/>
              </a:rPr>
              <a:t> they contracted </a:t>
            </a:r>
            <a:r>
              <a:rPr lang="en-US" dirty="0" err="1">
                <a:solidFill>
                  <a:srgbClr val="C00000"/>
                </a:solidFill>
                <a:latin typeface="Abadi MT Condensed Extra Bold" charset="0"/>
                <a:ea typeface="Abadi MT Condensed Extra Bold" charset="0"/>
                <a:cs typeface="Abadi MT Condensed Extra Bold" charset="0"/>
              </a:rPr>
              <a:t>Covid</a:t>
            </a:r>
            <a:r>
              <a:rPr lang="en-US" dirty="0">
                <a:solidFill>
                  <a:srgbClr val="C00000"/>
                </a:solidFill>
                <a:latin typeface="Abadi MT Condensed Extra Bold" charset="0"/>
                <a:ea typeface="Abadi MT Condensed Extra Bold" charset="0"/>
                <a:cs typeface="Abadi MT Condensed Extra Bold" charset="0"/>
              </a:rPr>
              <a:t>.</a:t>
            </a:r>
          </a:p>
          <a:p>
            <a:pPr marL="0" indent="0">
              <a:buNone/>
            </a:pPr>
            <a:endParaRPr lang="en-US" dirty="0">
              <a:solidFill>
                <a:srgbClr val="C00000"/>
              </a:solidFill>
              <a:latin typeface="Abadi MT Condensed Extra Bold" charset="0"/>
              <a:ea typeface="Abadi MT Condensed Extra Bold" charset="0"/>
              <a:cs typeface="Abadi MT Condensed Extra Bold" charset="0"/>
            </a:endParaRPr>
          </a:p>
          <a:p>
            <a:r>
              <a:rPr lang="en-US" b="1" dirty="0">
                <a:latin typeface="Abadi MT Condensed Extra Bold" charset="0"/>
                <a:ea typeface="Abadi MT Condensed Extra Bold" charset="0"/>
                <a:cs typeface="Abadi MT Condensed Extra Bold" charset="0"/>
              </a:rPr>
              <a:t>Of interest: </a:t>
            </a:r>
            <a:r>
              <a:rPr lang="en-US" b="1" dirty="0" err="1">
                <a:solidFill>
                  <a:srgbClr val="0070C0"/>
                </a:solidFill>
                <a:latin typeface="Abadi MT Condensed Extra Bold" charset="0"/>
                <a:ea typeface="Abadi MT Condensed Extra Bold" charset="0"/>
                <a:cs typeface="Abadi MT Condensed Extra Bold" charset="0"/>
              </a:rPr>
              <a:t>Covid</a:t>
            </a:r>
            <a:r>
              <a:rPr lang="en-US" b="1" dirty="0">
                <a:solidFill>
                  <a:srgbClr val="0070C0"/>
                </a:solidFill>
                <a:latin typeface="Abadi MT Condensed Extra Bold" charset="0"/>
                <a:ea typeface="Abadi MT Condensed Extra Bold" charset="0"/>
                <a:cs typeface="Abadi MT Condensed Extra Bold" charset="0"/>
              </a:rPr>
              <a:t> infection seems              </a:t>
            </a:r>
          </a:p>
          <a:p>
            <a:pPr marL="0" indent="0">
              <a:buNone/>
            </a:pPr>
            <a:r>
              <a:rPr lang="en-US" b="1" dirty="0">
                <a:solidFill>
                  <a:srgbClr val="0070C0"/>
                </a:solidFill>
                <a:latin typeface="Abadi MT Condensed Extra Bold" charset="0"/>
                <a:ea typeface="Abadi MT Condensed Extra Bold" charset="0"/>
                <a:cs typeface="Abadi MT Condensed Extra Bold" charset="0"/>
              </a:rPr>
              <a:t> to make </a:t>
            </a:r>
            <a:r>
              <a:rPr lang="en-US" b="1" i="1" u="sng" dirty="0">
                <a:solidFill>
                  <a:srgbClr val="00B050"/>
                </a:solidFill>
                <a:latin typeface="Abadi MT Condensed Extra Bold" charset="0"/>
                <a:ea typeface="Abadi MT Condensed Extra Bold" charset="0"/>
                <a:cs typeface="Abadi MT Condensed Extra Bold" charset="0"/>
              </a:rPr>
              <a:t>pre-existing conditions</a:t>
            </a:r>
            <a:r>
              <a:rPr lang="en-US" b="1" i="1" dirty="0">
                <a:solidFill>
                  <a:srgbClr val="00B050"/>
                </a:solidFill>
                <a:latin typeface="Abadi MT Condensed Extra Bold" charset="0"/>
                <a:ea typeface="Abadi MT Condensed Extra Bold" charset="0"/>
                <a:cs typeface="Abadi MT Condensed Extra Bold" charset="0"/>
              </a:rPr>
              <a:t> </a:t>
            </a:r>
            <a:r>
              <a:rPr lang="en-US" b="1" dirty="0">
                <a:solidFill>
                  <a:srgbClr val="0070C0"/>
                </a:solidFill>
                <a:latin typeface="Abadi MT Condensed Extra Bold" charset="0"/>
                <a:ea typeface="Abadi MT Condensed Extra Bold" charset="0"/>
                <a:cs typeface="Abadi MT Condensed Extra Bold" charset="0"/>
              </a:rPr>
              <a:t>worse.</a:t>
            </a:r>
          </a:p>
        </p:txBody>
      </p:sp>
    </p:spTree>
    <p:extLst>
      <p:ext uri="{BB962C8B-B14F-4D97-AF65-F5344CB8AC3E}">
        <p14:creationId xmlns:p14="http://schemas.microsoft.com/office/powerpoint/2010/main" val="1459523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16D4-0162-7F30-D3EF-EC14D1CC76B5}"/>
              </a:ext>
            </a:extLst>
          </p:cNvPr>
          <p:cNvSpPr>
            <a:spLocks noGrp="1"/>
          </p:cNvSpPr>
          <p:nvPr>
            <p:ph type="title"/>
          </p:nvPr>
        </p:nvSpPr>
        <p:spPr>
          <a:xfrm>
            <a:off x="838200" y="391251"/>
            <a:ext cx="10515600" cy="1325563"/>
          </a:xfrm>
        </p:spPr>
        <p:txBody>
          <a:bodyPr/>
          <a:lstStyle/>
          <a:p>
            <a:r>
              <a:rPr lang="en-US" b="1" dirty="0">
                <a:latin typeface="Abadi MT Condensed Extra Bold" charset="0"/>
                <a:ea typeface="Abadi MT Condensed Extra Bold" charset="0"/>
                <a:cs typeface="Abadi MT Condensed Extra Bold" charset="0"/>
              </a:rPr>
              <a:t>The conclusion from the CDC is similar</a:t>
            </a:r>
            <a:r>
              <a:rPr lang="mr-IN" b="1" dirty="0">
                <a:latin typeface="Abadi MT Condensed Extra Bold" charset="0"/>
                <a:ea typeface="Abadi MT Condensed Extra Bold" charset="0"/>
                <a:cs typeface="Abadi MT Condensed Extra Bold" charset="0"/>
              </a:rPr>
              <a:t>…</a:t>
            </a:r>
            <a:endParaRPr lang="en-US" b="1" dirty="0">
              <a:latin typeface="Abadi MT Condensed Extra Bold" charset="0"/>
              <a:ea typeface="Abadi MT Condensed Extra Bold" charset="0"/>
              <a:cs typeface="Abadi MT Condensed Extra Bold" charset="0"/>
            </a:endParaRPr>
          </a:p>
        </p:txBody>
      </p:sp>
      <p:sp>
        <p:nvSpPr>
          <p:cNvPr id="3" name="Content Placeholder 2">
            <a:extLst>
              <a:ext uri="{FF2B5EF4-FFF2-40B4-BE49-F238E27FC236}">
                <a16:creationId xmlns:a16="http://schemas.microsoft.com/office/drawing/2014/main" id="{DD77894E-9763-526B-CDFE-09619D92D715}"/>
              </a:ext>
            </a:extLst>
          </p:cNvPr>
          <p:cNvSpPr>
            <a:spLocks noGrp="1"/>
          </p:cNvSpPr>
          <p:nvPr>
            <p:ph idx="1"/>
          </p:nvPr>
        </p:nvSpPr>
        <p:spPr/>
        <p:txBody>
          <a:bodyPr>
            <a:normAutofit/>
          </a:bodyPr>
          <a:lstStyle/>
          <a:p>
            <a:pPr marL="0" indent="0">
              <a:buNone/>
            </a:pPr>
            <a:endParaRPr lang="en-US" dirty="0"/>
          </a:p>
          <a:p>
            <a:pPr marL="0" indent="0" algn="ctr">
              <a:buNone/>
            </a:pPr>
            <a:r>
              <a:rPr lang="en-US" b="1" dirty="0">
                <a:solidFill>
                  <a:srgbClr val="00B050"/>
                </a:solidFill>
              </a:rPr>
              <a:t>"It is evident that </a:t>
            </a:r>
            <a:r>
              <a:rPr lang="en-US" b="1" u="sng" dirty="0">
                <a:solidFill>
                  <a:srgbClr val="00B050"/>
                </a:solidFill>
              </a:rPr>
              <a:t>Long COVID is REAL</a:t>
            </a:r>
            <a:r>
              <a:rPr lang="en-US" b="1" dirty="0">
                <a:solidFill>
                  <a:srgbClr val="00B050"/>
                </a:solidFill>
              </a:rPr>
              <a:t>, </a:t>
            </a:r>
          </a:p>
          <a:p>
            <a:pPr marL="0" indent="0" algn="ctr">
              <a:buNone/>
            </a:pPr>
            <a:r>
              <a:rPr lang="en-US" b="1" dirty="0">
                <a:solidFill>
                  <a:srgbClr val="00B050"/>
                </a:solidFill>
              </a:rPr>
              <a:t>that it already </a:t>
            </a:r>
            <a:r>
              <a:rPr lang="en-US" b="1" u="sng" dirty="0">
                <a:solidFill>
                  <a:srgbClr val="00B050"/>
                </a:solidFill>
              </a:rPr>
              <a:t>impacts a substantial number of people</a:t>
            </a:r>
            <a:r>
              <a:rPr lang="en-US" b="1" dirty="0">
                <a:solidFill>
                  <a:srgbClr val="00B050"/>
                </a:solidFill>
              </a:rPr>
              <a:t>, </a:t>
            </a:r>
          </a:p>
          <a:p>
            <a:pPr marL="0" indent="0" algn="ctr">
              <a:buNone/>
            </a:pPr>
            <a:r>
              <a:rPr lang="en-US" b="1" dirty="0">
                <a:solidFill>
                  <a:srgbClr val="00B050"/>
                </a:solidFill>
              </a:rPr>
              <a:t>and that </a:t>
            </a:r>
          </a:p>
          <a:p>
            <a:pPr marL="0" indent="0" algn="ctr">
              <a:buNone/>
            </a:pPr>
            <a:r>
              <a:rPr lang="en-US" b="1" u="sng" dirty="0">
                <a:solidFill>
                  <a:srgbClr val="00B050"/>
                </a:solidFill>
              </a:rPr>
              <a:t>this number may continue to grow as new infections occur</a:t>
            </a:r>
            <a:r>
              <a:rPr lang="en-US" b="1" dirty="0">
                <a:solidFill>
                  <a:srgbClr val="00B050"/>
                </a:solidFill>
              </a:rPr>
              <a:t>,”</a:t>
            </a:r>
          </a:p>
          <a:p>
            <a:pPr marL="0" indent="0" algn="ctr">
              <a:buNone/>
            </a:pPr>
            <a:endParaRPr lang="en-US" dirty="0"/>
          </a:p>
          <a:p>
            <a:pPr marL="0" indent="0" algn="ctr">
              <a:buNone/>
            </a:pPr>
            <a:r>
              <a:rPr lang="en-US" dirty="0"/>
              <a:t> (the </a:t>
            </a:r>
            <a:r>
              <a:rPr lang="en-US" i="1" dirty="0"/>
              <a:t>US Department of Health and Human Services </a:t>
            </a:r>
            <a:r>
              <a:rPr lang="en-US" dirty="0"/>
              <a:t>said in its </a:t>
            </a:r>
          </a:p>
          <a:p>
            <a:pPr marL="0" indent="0" algn="ctr">
              <a:buNone/>
            </a:pPr>
            <a:r>
              <a:rPr lang="en-US" u="sng" dirty="0">
                <a:solidFill>
                  <a:schemeClr val="accent1"/>
                </a:solidFill>
              </a:rPr>
              <a:t>R</a:t>
            </a:r>
            <a:r>
              <a:rPr lang="en-US" dirty="0">
                <a:hlinkClick r:id="rId2"/>
              </a:rPr>
              <a:t>esearch Action Plan</a:t>
            </a:r>
            <a:r>
              <a:rPr lang="en-US" dirty="0"/>
              <a:t> released Aug. 4, 2022)</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388550" y="1462064"/>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159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69435-FB71-7843-69EF-1C7FE9A16265}"/>
              </a:ext>
            </a:extLst>
          </p:cNvPr>
          <p:cNvSpPr>
            <a:spLocks noGrp="1"/>
          </p:cNvSpPr>
          <p:nvPr>
            <p:ph type="title"/>
          </p:nvPr>
        </p:nvSpPr>
        <p:spPr>
          <a:xfrm>
            <a:off x="1151709" y="325937"/>
            <a:ext cx="10515600" cy="1502863"/>
          </a:xfrm>
        </p:spPr>
        <p:txBody>
          <a:bodyPr>
            <a:normAutofit fontScale="90000"/>
          </a:bodyPr>
          <a:lstStyle/>
          <a:p>
            <a:pPr algn="ctr"/>
            <a:r>
              <a:rPr lang="en-US" b="1" dirty="0">
                <a:solidFill>
                  <a:srgbClr val="C00000"/>
                </a:solidFill>
                <a:latin typeface="Abadi MT Condensed Extra Bold" charset="0"/>
                <a:ea typeface="Abadi MT Condensed Extra Bold" charset="0"/>
                <a:cs typeface="Abadi MT Condensed Extra Bold" charset="0"/>
              </a:rPr>
              <a:t>What </a:t>
            </a:r>
            <a:r>
              <a:rPr lang="en-US" b="1" i="1" u="sng" dirty="0">
                <a:solidFill>
                  <a:srgbClr val="C00000"/>
                </a:solidFill>
                <a:latin typeface="Abadi MT Condensed Extra Bold" charset="0"/>
                <a:ea typeface="Abadi MT Condensed Extra Bold" charset="0"/>
                <a:cs typeface="Abadi MT Condensed Extra Bold" charset="0"/>
              </a:rPr>
              <a:t>IS</a:t>
            </a:r>
            <a:r>
              <a:rPr lang="en-US" b="1" dirty="0">
                <a:solidFill>
                  <a:srgbClr val="C00000"/>
                </a:solidFill>
                <a:latin typeface="Abadi MT Condensed Extra Bold" charset="0"/>
                <a:ea typeface="Abadi MT Condensed Extra Bold" charset="0"/>
                <a:cs typeface="Abadi MT Condensed Extra Bold" charset="0"/>
              </a:rPr>
              <a:t>  there about Long COVID </a:t>
            </a:r>
            <a:br>
              <a:rPr lang="en-US" b="1" dirty="0">
                <a:solidFill>
                  <a:srgbClr val="C00000"/>
                </a:solidFill>
                <a:latin typeface="Abadi MT Condensed Extra Bold" charset="0"/>
                <a:ea typeface="Abadi MT Condensed Extra Bold" charset="0"/>
                <a:cs typeface="Abadi MT Condensed Extra Bold" charset="0"/>
              </a:rPr>
            </a:br>
            <a:r>
              <a:rPr lang="en-US" b="1" dirty="0">
                <a:solidFill>
                  <a:srgbClr val="C00000"/>
                </a:solidFill>
                <a:latin typeface="Abadi MT Condensed Extra Bold" charset="0"/>
                <a:ea typeface="Abadi MT Condensed Extra Bold" charset="0"/>
                <a:cs typeface="Abadi MT Condensed Extra Bold" charset="0"/>
              </a:rPr>
              <a:t>that provokes such a </a:t>
            </a:r>
            <a:r>
              <a:rPr lang="en-US" b="1" dirty="0">
                <a:solidFill>
                  <a:srgbClr val="00B050"/>
                </a:solidFill>
                <a:latin typeface="Abadi MT Condensed Extra Bold" charset="0"/>
                <a:ea typeface="Abadi MT Condensed Extra Bold" charset="0"/>
                <a:cs typeface="Abadi MT Condensed Extra Bold" charset="0"/>
              </a:rPr>
              <a:t>sense of anxiety </a:t>
            </a:r>
            <a:r>
              <a:rPr lang="en-US" b="1" dirty="0">
                <a:solidFill>
                  <a:srgbClr val="C00000"/>
                </a:solidFill>
                <a:latin typeface="Abadi MT Condensed Extra Bold" charset="0"/>
                <a:ea typeface="Abadi MT Condensed Extra Bold" charset="0"/>
                <a:cs typeface="Abadi MT Condensed Extra Bold" charset="0"/>
              </a:rPr>
              <a:t>in all of us?</a:t>
            </a:r>
          </a:p>
        </p:txBody>
      </p:sp>
      <p:sp>
        <p:nvSpPr>
          <p:cNvPr id="3" name="Content Placeholder 2">
            <a:extLst>
              <a:ext uri="{FF2B5EF4-FFF2-40B4-BE49-F238E27FC236}">
                <a16:creationId xmlns:a16="http://schemas.microsoft.com/office/drawing/2014/main" id="{57B6050B-D1B6-A262-74B0-E9ECFA19888A}"/>
              </a:ext>
            </a:extLst>
          </p:cNvPr>
          <p:cNvSpPr>
            <a:spLocks noGrp="1"/>
          </p:cNvSpPr>
          <p:nvPr>
            <p:ph idx="1"/>
          </p:nvPr>
        </p:nvSpPr>
        <p:spPr>
          <a:xfrm>
            <a:off x="387439" y="1920792"/>
            <a:ext cx="10515600" cy="4217533"/>
          </a:xfrm>
        </p:spPr>
        <p:txBody>
          <a:bodyPr>
            <a:normAutofit/>
          </a:bodyPr>
          <a:lstStyle/>
          <a:p>
            <a:r>
              <a:rPr lang="en-US" b="1" dirty="0"/>
              <a:t>We are subjected to </a:t>
            </a:r>
            <a:r>
              <a:rPr lang="en-US" b="1" dirty="0">
                <a:solidFill>
                  <a:srgbClr val="7030A0"/>
                </a:solidFill>
              </a:rPr>
              <a:t>conflicting news </a:t>
            </a:r>
            <a:r>
              <a:rPr lang="en-US" b="1" dirty="0"/>
              <a:t>about it.</a:t>
            </a:r>
          </a:p>
          <a:p>
            <a:r>
              <a:rPr lang="en-US" b="1" dirty="0"/>
              <a:t>And fears of being </a:t>
            </a:r>
            <a:r>
              <a:rPr lang="en-US" b="1" i="1" u="sng" dirty="0">
                <a:solidFill>
                  <a:srgbClr val="7030A0"/>
                </a:solidFill>
              </a:rPr>
              <a:t>brain damaged after even a mild infection</a:t>
            </a:r>
          </a:p>
          <a:p>
            <a:pPr marL="0" indent="0">
              <a:buNone/>
            </a:pPr>
            <a:r>
              <a:rPr lang="en-US" dirty="0"/>
              <a:t>	</a:t>
            </a:r>
          </a:p>
        </p:txBody>
      </p:sp>
      <p:pic>
        <p:nvPicPr>
          <p:cNvPr id="4" name="Picture 3"/>
          <p:cNvPicPr>
            <a:picLocks noChangeAspect="1"/>
          </p:cNvPicPr>
          <p:nvPr/>
        </p:nvPicPr>
        <p:blipFill>
          <a:blip r:embed="rId3"/>
          <a:stretch>
            <a:fillRect/>
          </a:stretch>
        </p:blipFill>
        <p:spPr>
          <a:xfrm>
            <a:off x="4310319" y="3397974"/>
            <a:ext cx="3079778" cy="2740351"/>
          </a:xfrm>
          <a:prstGeom prst="rect">
            <a:avLst/>
          </a:prstGeom>
        </p:spPr>
      </p:pic>
      <p:cxnSp>
        <p:nvCxnSpPr>
          <p:cNvPr id="5" name="Straight Connector 4">
            <a:extLst>
              <a:ext uri="{FF2B5EF4-FFF2-40B4-BE49-F238E27FC236}">
                <a16:creationId xmlns:a16="http://schemas.microsoft.com/office/drawing/2014/main" id="{A595640E-C424-26B6-5115-1836FBE448FB}"/>
              </a:ext>
            </a:extLst>
          </p:cNvPr>
          <p:cNvCxnSpPr/>
          <p:nvPr/>
        </p:nvCxnSpPr>
        <p:spPr bwMode="auto">
          <a:xfrm>
            <a:off x="2649808" y="1828800"/>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12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2AA0-28A5-8E3D-0F54-99F9A477D459}"/>
              </a:ext>
            </a:extLst>
          </p:cNvPr>
          <p:cNvSpPr>
            <a:spLocks noGrp="1"/>
          </p:cNvSpPr>
          <p:nvPr>
            <p:ph type="title"/>
          </p:nvPr>
        </p:nvSpPr>
        <p:spPr>
          <a:xfrm>
            <a:off x="838200" y="244699"/>
            <a:ext cx="10515600" cy="1445989"/>
          </a:xfrm>
        </p:spPr>
        <p:txBody>
          <a:bodyPr/>
          <a:lstStyle/>
          <a:p>
            <a:pPr algn="ctr"/>
            <a:r>
              <a:rPr lang="en-US" b="1" dirty="0">
                <a:latin typeface="Abadi MT Condensed Extra Bold" charset="0"/>
                <a:ea typeface="Abadi MT Condensed Extra Bold" charset="0"/>
                <a:cs typeface="Abadi MT Condensed Extra Bold" charset="0"/>
              </a:rPr>
              <a:t>Commenting on the recent CDC report:</a:t>
            </a:r>
          </a:p>
        </p:txBody>
      </p:sp>
      <p:sp>
        <p:nvSpPr>
          <p:cNvPr id="3" name="Content Placeholder 2">
            <a:extLst>
              <a:ext uri="{FF2B5EF4-FFF2-40B4-BE49-F238E27FC236}">
                <a16:creationId xmlns:a16="http://schemas.microsoft.com/office/drawing/2014/main" id="{8B75E51B-8CA4-65D2-A8C3-6EAB8B1FAB90}"/>
              </a:ext>
            </a:extLst>
          </p:cNvPr>
          <p:cNvSpPr>
            <a:spLocks noGrp="1"/>
          </p:cNvSpPr>
          <p:nvPr>
            <p:ph idx="1"/>
          </p:nvPr>
        </p:nvSpPr>
        <p:spPr>
          <a:xfrm>
            <a:off x="838200" y="1558344"/>
            <a:ext cx="10826931" cy="4245188"/>
          </a:xfrm>
        </p:spPr>
        <p:txBody>
          <a:bodyPr>
            <a:normAutofit fontScale="25000" lnSpcReduction="20000"/>
          </a:bodyPr>
          <a:lstStyle/>
          <a:p>
            <a:pPr marL="0" indent="0" algn="ctr">
              <a:buNone/>
            </a:pPr>
            <a:r>
              <a:rPr lang="en-US" sz="11200" b="1" i="1" u="sng" dirty="0"/>
              <a:t>“We are heading towards a </a:t>
            </a:r>
            <a:r>
              <a:rPr lang="en-US" sz="11200" b="1" i="1" u="sng" dirty="0">
                <a:solidFill>
                  <a:srgbClr val="FF0000"/>
                </a:solidFill>
              </a:rPr>
              <a:t>big problem</a:t>
            </a:r>
            <a:r>
              <a:rPr lang="en-US" sz="11200" b="1" i="1" dirty="0"/>
              <a:t>," </a:t>
            </a:r>
          </a:p>
          <a:p>
            <a:pPr marL="0" indent="0" algn="ctr">
              <a:buNone/>
            </a:pPr>
            <a:r>
              <a:rPr lang="en-US" sz="11200" dirty="0"/>
              <a:t>says the Chief of Research and Development </a:t>
            </a:r>
          </a:p>
          <a:p>
            <a:pPr marL="0" indent="0" algn="ctr">
              <a:buNone/>
            </a:pPr>
            <a:r>
              <a:rPr lang="en-US" sz="11200" dirty="0"/>
              <a:t>at the VA Hospital in St. Louis.</a:t>
            </a:r>
          </a:p>
          <a:p>
            <a:pPr marL="0" indent="0">
              <a:buNone/>
            </a:pPr>
            <a:r>
              <a:rPr lang="en-US" sz="5600" dirty="0"/>
              <a:t> </a:t>
            </a:r>
            <a:endParaRPr lang="en-US" dirty="0"/>
          </a:p>
          <a:p>
            <a:pPr marL="0" indent="0" algn="ctr">
              <a:buNone/>
            </a:pPr>
            <a:r>
              <a:rPr lang="en-US" sz="12800" i="1" dirty="0"/>
              <a:t>“It's a </a:t>
            </a:r>
            <a:r>
              <a:rPr lang="en-US" sz="12800" i="1" u="sng" dirty="0"/>
              <a:t>real problem</a:t>
            </a:r>
            <a:r>
              <a:rPr lang="en-US" sz="12800" i="1" dirty="0"/>
              <a:t>. </a:t>
            </a:r>
          </a:p>
          <a:p>
            <a:pPr marL="0" indent="0" algn="ctr">
              <a:buNone/>
            </a:pPr>
            <a:r>
              <a:rPr lang="en-US" sz="12800" i="1" dirty="0"/>
              <a:t>We needed to bring attention to this </a:t>
            </a:r>
            <a:r>
              <a:rPr lang="en-US" sz="12800" i="1" u="sng" dirty="0">
                <a:solidFill>
                  <a:srgbClr val="0070C0"/>
                </a:solidFill>
                <a:latin typeface="Abadi MT Condensed Extra Bold" charset="0"/>
                <a:ea typeface="Abadi MT Condensed Extra Bold" charset="0"/>
                <a:cs typeface="Abadi MT Condensed Extra Bold" charset="0"/>
              </a:rPr>
              <a:t>yesterday.</a:t>
            </a:r>
            <a:r>
              <a:rPr lang="en-US" sz="12800" i="1" dirty="0"/>
              <a:t>"</a:t>
            </a:r>
            <a:endParaRPr lang="en-US" sz="12800" dirty="0"/>
          </a:p>
          <a:p>
            <a:pPr marL="0" indent="0">
              <a:buNone/>
            </a:pPr>
            <a:endParaRPr lang="en-US" sz="2100" dirty="0"/>
          </a:p>
          <a:p>
            <a:pPr marL="0" indent="0" algn="ctr">
              <a:buNone/>
            </a:pPr>
            <a:r>
              <a:rPr lang="en-US" sz="12800" b="1" dirty="0">
                <a:solidFill>
                  <a:srgbClr val="C00000"/>
                </a:solidFill>
                <a:latin typeface="Abadi MT Condensed Extra Bold" charset="0"/>
                <a:ea typeface="Abadi MT Condensed Extra Bold" charset="0"/>
                <a:cs typeface="Abadi MT Condensed Extra Bold" charset="0"/>
              </a:rPr>
              <a:t>I find these types of statements </a:t>
            </a:r>
          </a:p>
          <a:p>
            <a:pPr marL="0" indent="0" algn="ctr">
              <a:buNone/>
            </a:pPr>
            <a:r>
              <a:rPr lang="en-US" sz="12800" b="1" i="1" u="sng" dirty="0">
                <a:solidFill>
                  <a:srgbClr val="C00000"/>
                </a:solidFill>
                <a:latin typeface="Abadi MT Condensed Extra Bold" charset="0"/>
                <a:ea typeface="Abadi MT Condensed Extra Bold" charset="0"/>
                <a:cs typeface="Abadi MT Condensed Extra Bold" charset="0"/>
              </a:rPr>
              <a:t>just increase everybody’s anxiety </a:t>
            </a:r>
          </a:p>
          <a:p>
            <a:pPr marL="0" indent="0" algn="ctr">
              <a:buNone/>
            </a:pPr>
            <a:r>
              <a:rPr lang="en-US" sz="12800" b="1" dirty="0">
                <a:solidFill>
                  <a:srgbClr val="00B050"/>
                </a:solidFill>
                <a:latin typeface="Abadi MT Condensed Extra Bold" charset="0"/>
                <a:ea typeface="Abadi MT Condensed Extra Bold" charset="0"/>
                <a:cs typeface="Abadi MT Condensed Extra Bold" charset="0"/>
              </a:rPr>
              <a:t>without offering any CLEAR </a:t>
            </a:r>
            <a:r>
              <a:rPr lang="en-US" sz="12800" b="1" u="sng" dirty="0">
                <a:solidFill>
                  <a:srgbClr val="00B050"/>
                </a:solidFill>
                <a:latin typeface="Abadi MT Condensed Extra Bold" charset="0"/>
                <a:ea typeface="Abadi MT Condensed Extra Bold" charset="0"/>
                <a:cs typeface="Abadi MT Condensed Extra Bold" charset="0"/>
              </a:rPr>
              <a:t>GUIDANCE.</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95600" y="1278649"/>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0412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C319B-AF70-D6DF-830D-B63692E40912}"/>
              </a:ext>
            </a:extLst>
          </p:cNvPr>
          <p:cNvSpPr>
            <a:spLocks noGrp="1"/>
          </p:cNvSpPr>
          <p:nvPr>
            <p:ph type="title"/>
          </p:nvPr>
        </p:nvSpPr>
        <p:spPr/>
        <p:txBody>
          <a:bodyPr>
            <a:normAutofit fontScale="90000"/>
          </a:bodyPr>
          <a:lstStyle/>
          <a:p>
            <a:pPr algn="ctr"/>
            <a:br>
              <a:rPr lang="en-US" b="1" dirty="0"/>
            </a:br>
            <a:r>
              <a:rPr lang="en-US" sz="4000" b="1" dirty="0">
                <a:solidFill>
                  <a:srgbClr val="C00000"/>
                </a:solidFill>
              </a:rPr>
              <a:t>I think it is time to look at </a:t>
            </a:r>
            <a:br>
              <a:rPr lang="en-US" sz="4000" b="1" dirty="0">
                <a:solidFill>
                  <a:srgbClr val="C00000"/>
                </a:solidFill>
              </a:rPr>
            </a:br>
            <a:r>
              <a:rPr lang="en-US" sz="4000" b="1" dirty="0">
                <a:solidFill>
                  <a:srgbClr val="C00000"/>
                </a:solidFill>
              </a:rPr>
              <a:t>some representative data from  </a:t>
            </a:r>
            <a:br>
              <a:rPr lang="en-US" sz="4000" b="1" dirty="0">
                <a:solidFill>
                  <a:srgbClr val="C00000"/>
                </a:solidFill>
              </a:rPr>
            </a:br>
            <a:r>
              <a:rPr lang="en-US" sz="4000" b="1" dirty="0">
                <a:solidFill>
                  <a:srgbClr val="C00000"/>
                </a:solidFill>
              </a:rPr>
              <a:t>a recent scientific paper </a:t>
            </a:r>
            <a:br>
              <a:rPr lang="en-US" sz="4000" b="1" dirty="0">
                <a:solidFill>
                  <a:srgbClr val="C00000"/>
                </a:solidFill>
              </a:rPr>
            </a:br>
            <a:r>
              <a:rPr lang="en-US" sz="4000" b="1" dirty="0">
                <a:solidFill>
                  <a:srgbClr val="C00000"/>
                </a:solidFill>
              </a:rPr>
              <a:t>so we can make </a:t>
            </a:r>
            <a:r>
              <a:rPr lang="en-US" sz="4000" b="1" i="1" u="sng" dirty="0">
                <a:solidFill>
                  <a:srgbClr val="C00000"/>
                </a:solidFill>
              </a:rPr>
              <a:t>our OWN</a:t>
            </a:r>
            <a:r>
              <a:rPr lang="en-US" sz="4000" b="1" i="1" dirty="0">
                <a:solidFill>
                  <a:srgbClr val="C00000"/>
                </a:solidFill>
              </a:rPr>
              <a:t> </a:t>
            </a:r>
            <a:r>
              <a:rPr lang="en-US" sz="4000" b="1" dirty="0">
                <a:solidFill>
                  <a:srgbClr val="C00000"/>
                </a:solidFill>
              </a:rPr>
              <a:t>opinions: </a:t>
            </a:r>
            <a:br>
              <a:rPr lang="en-US" b="1" dirty="0">
                <a:solidFill>
                  <a:srgbClr val="C00000"/>
                </a:solidFill>
              </a:rPr>
            </a:br>
            <a:endParaRPr lang="en-US" b="1" dirty="0">
              <a:solidFill>
                <a:srgbClr val="C00000"/>
              </a:solidFill>
            </a:endParaRPr>
          </a:p>
        </p:txBody>
      </p:sp>
      <p:pic>
        <p:nvPicPr>
          <p:cNvPr id="5" name="Content Placeholder 4" descr="Application&#10;&#10;Description automatically generated with low confidence">
            <a:extLst>
              <a:ext uri="{FF2B5EF4-FFF2-40B4-BE49-F238E27FC236}">
                <a16:creationId xmlns:a16="http://schemas.microsoft.com/office/drawing/2014/main" id="{903D5D6C-37D3-B5D7-6D2C-AC4B60CFDB64}"/>
              </a:ext>
            </a:extLst>
          </p:cNvPr>
          <p:cNvPicPr>
            <a:picLocks noGrp="1" noChangeAspect="1"/>
          </p:cNvPicPr>
          <p:nvPr>
            <p:ph idx="1"/>
          </p:nvPr>
        </p:nvPicPr>
        <p:blipFill>
          <a:blip r:embed="rId2"/>
          <a:stretch>
            <a:fillRect/>
          </a:stretch>
        </p:blipFill>
        <p:spPr>
          <a:xfrm>
            <a:off x="1877574" y="4666364"/>
            <a:ext cx="7616852" cy="1900166"/>
          </a:xfrm>
        </p:spPr>
      </p:pic>
      <p:pic>
        <p:nvPicPr>
          <p:cNvPr id="7" name="Picture 6" descr="Application&#10;&#10;Description automatically generated with low confidence">
            <a:extLst>
              <a:ext uri="{FF2B5EF4-FFF2-40B4-BE49-F238E27FC236}">
                <a16:creationId xmlns:a16="http://schemas.microsoft.com/office/drawing/2014/main" id="{5C9C3F01-F587-2AE8-5933-C9CACE9991F5}"/>
              </a:ext>
            </a:extLst>
          </p:cNvPr>
          <p:cNvPicPr>
            <a:picLocks noChangeAspect="1"/>
          </p:cNvPicPr>
          <p:nvPr/>
        </p:nvPicPr>
        <p:blipFill>
          <a:blip r:embed="rId3"/>
          <a:stretch>
            <a:fillRect/>
          </a:stretch>
        </p:blipFill>
        <p:spPr>
          <a:xfrm>
            <a:off x="4451350" y="2971800"/>
            <a:ext cx="3289300" cy="91440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9751FB44-EE09-44A9-7E96-71605D339D15}"/>
              </a:ext>
            </a:extLst>
          </p:cNvPr>
          <p:cNvPicPr>
            <a:picLocks noChangeAspect="1"/>
          </p:cNvPicPr>
          <p:nvPr/>
        </p:nvPicPr>
        <p:blipFill>
          <a:blip r:embed="rId4"/>
          <a:stretch>
            <a:fillRect/>
          </a:stretch>
        </p:blipFill>
        <p:spPr>
          <a:xfrm>
            <a:off x="1244958" y="2321753"/>
            <a:ext cx="10224752" cy="2600196"/>
          </a:xfrm>
          <a:prstGeom prst="rect">
            <a:avLst/>
          </a:prstGeom>
        </p:spPr>
      </p:pic>
      <p:cxnSp>
        <p:nvCxnSpPr>
          <p:cNvPr id="6" name="Straight Connector 5">
            <a:extLst>
              <a:ext uri="{FF2B5EF4-FFF2-40B4-BE49-F238E27FC236}">
                <a16:creationId xmlns:a16="http://schemas.microsoft.com/office/drawing/2014/main" id="{A595640E-C424-26B6-5115-1836FBE448FB}"/>
              </a:ext>
            </a:extLst>
          </p:cNvPr>
          <p:cNvCxnSpPr/>
          <p:nvPr/>
        </p:nvCxnSpPr>
        <p:spPr bwMode="auto">
          <a:xfrm>
            <a:off x="2884662" y="2072426"/>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145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B4CB-F662-AA82-D934-DC6C6BDAEA6B}"/>
              </a:ext>
            </a:extLst>
          </p:cNvPr>
          <p:cNvSpPr>
            <a:spLocks noGrp="1"/>
          </p:cNvSpPr>
          <p:nvPr>
            <p:ph type="title"/>
          </p:nvPr>
        </p:nvSpPr>
        <p:spPr/>
        <p:txBody>
          <a:bodyPr>
            <a:normAutofit fontScale="90000"/>
          </a:bodyPr>
          <a:lstStyle/>
          <a:p>
            <a:pPr algn="ctr"/>
            <a:br>
              <a:rPr lang="en-US" sz="4900" b="1" i="1" u="sng" dirty="0">
                <a:solidFill>
                  <a:srgbClr val="C00000"/>
                </a:solidFill>
                <a:latin typeface="Abadi MT Condensed Extra Bold" charset="0"/>
                <a:ea typeface="Abadi MT Condensed Extra Bold" charset="0"/>
                <a:cs typeface="Abadi MT Condensed Extra Bold" charset="0"/>
              </a:rPr>
            </a:br>
            <a:br>
              <a:rPr lang="en-US" sz="4900" b="1" i="1" u="sng" dirty="0">
                <a:solidFill>
                  <a:srgbClr val="C00000"/>
                </a:solidFill>
                <a:latin typeface="Abadi MT Condensed Extra Bold" charset="0"/>
                <a:ea typeface="Abadi MT Condensed Extra Bold" charset="0"/>
                <a:cs typeface="Abadi MT Condensed Extra Bold" charset="0"/>
              </a:rPr>
            </a:br>
            <a:r>
              <a:rPr lang="en-US" sz="4900" b="1" i="1" u="sng" dirty="0">
                <a:solidFill>
                  <a:srgbClr val="C00000"/>
                </a:solidFill>
                <a:latin typeface="Abadi MT Condensed Extra Bold" charset="0"/>
                <a:ea typeface="Abadi MT Condensed Extra Bold" charset="0"/>
                <a:cs typeface="Abadi MT Condensed Extra Bold" charset="0"/>
              </a:rPr>
              <a:t>Loss of smell</a:t>
            </a:r>
            <a:r>
              <a:rPr lang="en-US" sz="4900" b="1" i="1" dirty="0">
                <a:solidFill>
                  <a:srgbClr val="C00000"/>
                </a:solidFill>
                <a:latin typeface="Abadi MT Condensed Extra Bold" charset="0"/>
                <a:ea typeface="Abadi MT Condensed Extra Bold" charset="0"/>
                <a:cs typeface="Abadi MT Condensed Extra Bold" charset="0"/>
              </a:rPr>
              <a:t>  </a:t>
            </a:r>
            <a:r>
              <a:rPr lang="en-US" b="1" dirty="0">
                <a:latin typeface="Abadi MT Condensed Extra Bold" charset="0"/>
                <a:ea typeface="Abadi MT Condensed Extra Bold" charset="0"/>
                <a:cs typeface="Abadi MT Condensed Extra Bold" charset="0"/>
              </a:rPr>
              <a:t>is a </a:t>
            </a:r>
            <a:r>
              <a:rPr lang="en-US" b="1" dirty="0">
                <a:solidFill>
                  <a:srgbClr val="00B0F0"/>
                </a:solidFill>
                <a:latin typeface="Abadi MT Condensed Extra Bold" charset="0"/>
                <a:ea typeface="Abadi MT Condensed Extra Bold" charset="0"/>
                <a:cs typeface="Abadi MT Condensed Extra Bold" charset="0"/>
              </a:rPr>
              <a:t>good PREDICTOR of Long Covid</a:t>
            </a:r>
            <a:br>
              <a:rPr lang="en-US" b="1" dirty="0">
                <a:solidFill>
                  <a:srgbClr val="00B0F0"/>
                </a:solidFill>
                <a:latin typeface="Abadi MT Condensed Extra Bold" charset="0"/>
                <a:ea typeface="Abadi MT Condensed Extra Bold" charset="0"/>
                <a:cs typeface="Abadi MT Condensed Extra Bold" charset="0"/>
              </a:rPr>
            </a:br>
            <a:r>
              <a:rPr lang="en-US" b="1" dirty="0">
                <a:solidFill>
                  <a:srgbClr val="00B0F0"/>
                </a:solidFill>
              </a:rPr>
              <a:t> </a:t>
            </a:r>
            <a:br>
              <a:rPr lang="en-US" b="1" dirty="0"/>
            </a:br>
            <a:r>
              <a:rPr lang="en-US" b="1" dirty="0"/>
              <a:t>as male and female </a:t>
            </a:r>
            <a:r>
              <a:rPr lang="en-US" b="1" i="1" u="sng" dirty="0">
                <a:solidFill>
                  <a:srgbClr val="C00000"/>
                </a:solidFill>
              </a:rPr>
              <a:t>Controls</a:t>
            </a:r>
            <a:r>
              <a:rPr lang="en-US" b="1" dirty="0"/>
              <a:t>                                      do  </a:t>
            </a:r>
            <a:r>
              <a:rPr lang="en-US" b="1" i="1" u="sng" dirty="0">
                <a:latin typeface="Abadi MT Condensed Extra Bold" charset="0"/>
                <a:ea typeface="Abadi MT Condensed Extra Bold" charset="0"/>
                <a:cs typeface="Abadi MT Condensed Extra Bold" charset="0"/>
              </a:rPr>
              <a:t>NOT</a:t>
            </a:r>
            <a:r>
              <a:rPr lang="en-US" b="1" dirty="0"/>
              <a:t>  lose their sense of smell. </a:t>
            </a:r>
          </a:p>
        </p:txBody>
      </p:sp>
      <p:pic>
        <p:nvPicPr>
          <p:cNvPr id="5" name="Content Placeholder 4" descr="Chart, histogram&#10;&#10;Description automatically generated">
            <a:extLst>
              <a:ext uri="{FF2B5EF4-FFF2-40B4-BE49-F238E27FC236}">
                <a16:creationId xmlns:a16="http://schemas.microsoft.com/office/drawing/2014/main" id="{33FB12AD-157A-7792-6BB7-8A1B92F6B38D}"/>
              </a:ext>
            </a:extLst>
          </p:cNvPr>
          <p:cNvPicPr>
            <a:picLocks noGrp="1" noChangeAspect="1"/>
          </p:cNvPicPr>
          <p:nvPr>
            <p:ph idx="1"/>
          </p:nvPr>
        </p:nvPicPr>
        <p:blipFill>
          <a:blip r:embed="rId2"/>
          <a:stretch>
            <a:fillRect/>
          </a:stretch>
        </p:blipFill>
        <p:spPr>
          <a:xfrm>
            <a:off x="838200" y="2939681"/>
            <a:ext cx="4927600" cy="3784600"/>
          </a:xfrm>
        </p:spPr>
      </p:pic>
      <p:pic>
        <p:nvPicPr>
          <p:cNvPr id="7" name="Picture 6" descr="Text&#10;&#10;Description automatically generated">
            <a:extLst>
              <a:ext uri="{FF2B5EF4-FFF2-40B4-BE49-F238E27FC236}">
                <a16:creationId xmlns:a16="http://schemas.microsoft.com/office/drawing/2014/main" id="{31643E33-B343-D95B-6501-5C4CAD9BEC3E}"/>
              </a:ext>
            </a:extLst>
          </p:cNvPr>
          <p:cNvPicPr>
            <a:picLocks noChangeAspect="1"/>
          </p:cNvPicPr>
          <p:nvPr/>
        </p:nvPicPr>
        <p:blipFill>
          <a:blip r:embed="rId3"/>
          <a:stretch>
            <a:fillRect/>
          </a:stretch>
        </p:blipFill>
        <p:spPr>
          <a:xfrm>
            <a:off x="6750965" y="3076832"/>
            <a:ext cx="6008539" cy="2047981"/>
          </a:xfrm>
          <a:prstGeom prst="rect">
            <a:avLst/>
          </a:prstGeom>
        </p:spPr>
      </p:pic>
      <p:cxnSp>
        <p:nvCxnSpPr>
          <p:cNvPr id="6" name="Straight Connector 5">
            <a:extLst>
              <a:ext uri="{FF2B5EF4-FFF2-40B4-BE49-F238E27FC236}">
                <a16:creationId xmlns:a16="http://schemas.microsoft.com/office/drawing/2014/main" id="{A595640E-C424-26B6-5115-1836FBE448FB}"/>
              </a:ext>
            </a:extLst>
          </p:cNvPr>
          <p:cNvCxnSpPr/>
          <p:nvPr/>
        </p:nvCxnSpPr>
        <p:spPr bwMode="auto">
          <a:xfrm>
            <a:off x="2755415" y="1423612"/>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223ADBB-D6DD-4204-A7D0-4A73DC6ED6B1}"/>
              </a:ext>
            </a:extLst>
          </p:cNvPr>
          <p:cNvCxnSpPr/>
          <p:nvPr/>
        </p:nvCxnSpPr>
        <p:spPr>
          <a:xfrm flipH="1">
            <a:off x="4543124" y="4494998"/>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990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70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histogram&#10;&#10;Description automatically generated">
            <a:extLst>
              <a:ext uri="{FF2B5EF4-FFF2-40B4-BE49-F238E27FC236}">
                <a16:creationId xmlns:a16="http://schemas.microsoft.com/office/drawing/2014/main" id="{2CA8F0D6-4E44-5BAD-580D-E4424FA0B04A}"/>
              </a:ext>
            </a:extLst>
          </p:cNvPr>
          <p:cNvPicPr>
            <a:picLocks noGrp="1" noChangeAspect="1"/>
          </p:cNvPicPr>
          <p:nvPr>
            <p:ph idx="1"/>
          </p:nvPr>
        </p:nvPicPr>
        <p:blipFill>
          <a:blip r:embed="rId3"/>
          <a:stretch>
            <a:fillRect/>
          </a:stretch>
        </p:blipFill>
        <p:spPr>
          <a:xfrm>
            <a:off x="6196013" y="639763"/>
            <a:ext cx="5257800" cy="3760788"/>
          </a:xfrm>
        </p:spPr>
      </p:pic>
      <p:pic>
        <p:nvPicPr>
          <p:cNvPr id="7" name="Picture 6" descr="Text&#10;&#10;Description automatically generated">
            <a:extLst>
              <a:ext uri="{FF2B5EF4-FFF2-40B4-BE49-F238E27FC236}">
                <a16:creationId xmlns:a16="http://schemas.microsoft.com/office/drawing/2014/main" id="{85A7F3BA-A8AD-0440-5818-375C02ACDB04}"/>
              </a:ext>
            </a:extLst>
          </p:cNvPr>
          <p:cNvPicPr>
            <a:picLocks noChangeAspect="1"/>
          </p:cNvPicPr>
          <p:nvPr/>
        </p:nvPicPr>
        <p:blipFill>
          <a:blip r:embed="rId4"/>
          <a:stretch>
            <a:fillRect/>
          </a:stretch>
        </p:blipFill>
        <p:spPr>
          <a:xfrm>
            <a:off x="6096000" y="4468812"/>
            <a:ext cx="5257800" cy="1749425"/>
          </a:xfrm>
          <a:prstGeom prst="rect">
            <a:avLst/>
          </a:prstGeom>
        </p:spPr>
      </p:pic>
      <p:sp>
        <p:nvSpPr>
          <p:cNvPr id="2" name="Title 1">
            <a:extLst>
              <a:ext uri="{FF2B5EF4-FFF2-40B4-BE49-F238E27FC236}">
                <a16:creationId xmlns:a16="http://schemas.microsoft.com/office/drawing/2014/main" id="{61CEDC8D-4123-B330-E280-D0AC12F7D4ED}"/>
              </a:ext>
            </a:extLst>
          </p:cNvPr>
          <p:cNvSpPr>
            <a:spLocks noGrp="1"/>
          </p:cNvSpPr>
          <p:nvPr>
            <p:ph type="title"/>
          </p:nvPr>
        </p:nvSpPr>
        <p:spPr>
          <a:xfrm>
            <a:off x="1" y="640080"/>
            <a:ext cx="5468548" cy="5578816"/>
          </a:xfrm>
        </p:spPr>
        <p:txBody>
          <a:bodyPr vert="horz" lIns="91440" tIns="45720" rIns="91440" bIns="45720" rtlCol="0" anchor="ctr">
            <a:normAutofit/>
          </a:bodyPr>
          <a:lstStyle/>
          <a:p>
            <a:pPr algn="ctr"/>
            <a:r>
              <a:rPr lang="en-US" kern="1200" dirty="0">
                <a:solidFill>
                  <a:srgbClr val="FFFF00"/>
                </a:solidFill>
                <a:latin typeface="+mj-lt"/>
                <a:ea typeface="+mj-ea"/>
                <a:cs typeface="+mj-cs"/>
              </a:rPr>
              <a:t>“</a:t>
            </a:r>
            <a:r>
              <a:rPr lang="en-US" kern="1200" dirty="0">
                <a:solidFill>
                  <a:srgbClr val="FFFF00"/>
                </a:solidFill>
                <a:latin typeface="Abadi MT Condensed Extra Bold" charset="0"/>
                <a:ea typeface="Abadi MT Condensed Extra Bold" charset="0"/>
                <a:cs typeface="Abadi MT Condensed Extra Bold" charset="0"/>
              </a:rPr>
              <a:t>Heavy arms or legs</a:t>
            </a:r>
            <a:r>
              <a:rPr lang="en-US" kern="1200" dirty="0">
                <a:solidFill>
                  <a:srgbClr val="FFFF00"/>
                </a:solidFill>
                <a:latin typeface="+mj-lt"/>
                <a:ea typeface="+mj-ea"/>
                <a:cs typeface="+mj-cs"/>
              </a:rPr>
              <a:t>”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is </a:t>
            </a:r>
            <a:r>
              <a:rPr lang="en-US" u="sng" kern="1200" dirty="0">
                <a:solidFill>
                  <a:srgbClr val="FFFFFF"/>
                </a:solidFill>
                <a:latin typeface="+mj-lt"/>
                <a:ea typeface="+mj-ea"/>
                <a:cs typeface="+mj-cs"/>
              </a:rPr>
              <a:t>less specific</a:t>
            </a:r>
            <a:r>
              <a:rPr lang="en-US" kern="1200" dirty="0">
                <a:solidFill>
                  <a:srgbClr val="FFFFFF"/>
                </a:solidFill>
                <a:latin typeface="+mj-lt"/>
                <a:ea typeface="+mj-ea"/>
                <a:cs typeface="+mj-cs"/>
              </a:rPr>
              <a:t>             for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Long-Haul </a:t>
            </a:r>
            <a:r>
              <a:rPr lang="en-US" kern="1200" dirty="0" err="1">
                <a:solidFill>
                  <a:srgbClr val="FFFFFF"/>
                </a:solidFill>
                <a:latin typeface="+mj-lt"/>
                <a:ea typeface="+mj-ea"/>
                <a:cs typeface="+mj-cs"/>
              </a:rPr>
              <a:t>Covid</a:t>
            </a:r>
            <a:r>
              <a:rPr lang="en-US" kern="1200" dirty="0">
                <a:solidFill>
                  <a:srgbClr val="FFFFFF"/>
                </a:solidFill>
                <a:latin typeface="+mj-lt"/>
                <a:ea typeface="+mj-ea"/>
                <a:cs typeface="+mj-cs"/>
              </a:rPr>
              <a:t> – </a:t>
            </a:r>
            <a:r>
              <a:rPr lang="en-US" dirty="0">
                <a:solidFill>
                  <a:srgbClr val="FFFFFF"/>
                </a:solidFill>
              </a:rPr>
              <a:t>    </a:t>
            </a:r>
            <a:r>
              <a:rPr lang="en-US" kern="1200" dirty="0">
                <a:solidFill>
                  <a:srgbClr val="FFFFFF"/>
                </a:solidFill>
                <a:latin typeface="+mj-lt"/>
                <a:ea typeface="+mj-ea"/>
                <a:cs typeface="+mj-cs"/>
              </a:rPr>
              <a:t>since it </a:t>
            </a:r>
            <a:r>
              <a:rPr lang="en-US" u="sng" kern="1200" dirty="0">
                <a:solidFill>
                  <a:srgbClr val="00B050"/>
                </a:solidFill>
                <a:latin typeface="+mj-lt"/>
                <a:ea typeface="+mj-ea"/>
                <a:cs typeface="+mj-cs"/>
              </a:rPr>
              <a:t>rises</a:t>
            </a:r>
            <a:r>
              <a:rPr lang="en-US" kern="1200" dirty="0">
                <a:solidFill>
                  <a:srgbClr val="FFFFFF"/>
                </a:solidFill>
                <a:latin typeface="+mj-lt"/>
                <a:ea typeface="+mj-ea"/>
                <a:cs typeface="+mj-cs"/>
              </a:rPr>
              <a:t>                 in Controls,                        and it was present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in Controls </a:t>
            </a:r>
            <a:r>
              <a:rPr lang="en-US" u="sng" kern="1200" dirty="0">
                <a:solidFill>
                  <a:srgbClr val="00B0F0"/>
                </a:solidFill>
                <a:latin typeface="+mj-lt"/>
                <a:ea typeface="+mj-ea"/>
                <a:cs typeface="+mj-cs"/>
              </a:rPr>
              <a:t>before</a:t>
            </a:r>
            <a:r>
              <a:rPr lang="en-US" kern="1200" dirty="0">
                <a:solidFill>
                  <a:srgbClr val="FFFFFF"/>
                </a:solidFill>
                <a:latin typeface="+mj-lt"/>
                <a:ea typeface="+mj-ea"/>
                <a:cs typeface="+mj-cs"/>
              </a:rPr>
              <a:t>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the viral infection.</a:t>
            </a:r>
          </a:p>
        </p:txBody>
      </p:sp>
      <p:cxnSp>
        <p:nvCxnSpPr>
          <p:cNvPr id="3" name="Straight Arrow Connector 2">
            <a:extLst>
              <a:ext uri="{FF2B5EF4-FFF2-40B4-BE49-F238E27FC236}">
                <a16:creationId xmlns:a16="http://schemas.microsoft.com/office/drawing/2014/main" id="{978A323E-2E91-4450-05E4-86AC064061AA}"/>
              </a:ext>
            </a:extLst>
          </p:cNvPr>
          <p:cNvCxnSpPr/>
          <p:nvPr/>
        </p:nvCxnSpPr>
        <p:spPr>
          <a:xfrm flipH="1">
            <a:off x="7839479" y="2372686"/>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79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75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line chart, histogram&#10;&#10;Description automatically generated">
            <a:extLst>
              <a:ext uri="{FF2B5EF4-FFF2-40B4-BE49-F238E27FC236}">
                <a16:creationId xmlns:a16="http://schemas.microsoft.com/office/drawing/2014/main" id="{F3762CC3-6055-5A7D-A806-E76B78802C2C}"/>
              </a:ext>
            </a:extLst>
          </p:cNvPr>
          <p:cNvPicPr>
            <a:picLocks noGrp="1" noChangeAspect="1"/>
          </p:cNvPicPr>
          <p:nvPr>
            <p:ph idx="1"/>
          </p:nvPr>
        </p:nvPicPr>
        <p:blipFill>
          <a:blip r:embed="rId2"/>
          <a:stretch>
            <a:fillRect/>
          </a:stretch>
        </p:blipFill>
        <p:spPr>
          <a:xfrm>
            <a:off x="6269038" y="639763"/>
            <a:ext cx="5111750" cy="3811588"/>
          </a:xfrm>
        </p:spPr>
      </p:pic>
      <p:pic>
        <p:nvPicPr>
          <p:cNvPr id="7" name="Picture 6" descr="Text&#10;&#10;Description automatically generated">
            <a:extLst>
              <a:ext uri="{FF2B5EF4-FFF2-40B4-BE49-F238E27FC236}">
                <a16:creationId xmlns:a16="http://schemas.microsoft.com/office/drawing/2014/main" id="{2E0670B4-6BBD-DF22-EC88-406CA58C5EC6}"/>
              </a:ext>
            </a:extLst>
          </p:cNvPr>
          <p:cNvPicPr>
            <a:picLocks noChangeAspect="1"/>
          </p:cNvPicPr>
          <p:nvPr/>
        </p:nvPicPr>
        <p:blipFill>
          <a:blip r:embed="rId3"/>
          <a:stretch>
            <a:fillRect/>
          </a:stretch>
        </p:blipFill>
        <p:spPr>
          <a:xfrm>
            <a:off x="6269038" y="4519613"/>
            <a:ext cx="5111750" cy="1698625"/>
          </a:xfrm>
          <a:prstGeom prst="rect">
            <a:avLst/>
          </a:prstGeom>
        </p:spPr>
      </p:pic>
      <p:sp>
        <p:nvSpPr>
          <p:cNvPr id="2" name="Title 1">
            <a:extLst>
              <a:ext uri="{FF2B5EF4-FFF2-40B4-BE49-F238E27FC236}">
                <a16:creationId xmlns:a16="http://schemas.microsoft.com/office/drawing/2014/main" id="{6E40D023-C6F8-18FC-A7F5-92B4ACEE34AD}"/>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dirty="0">
                <a:solidFill>
                  <a:srgbClr val="FFFF00"/>
                </a:solidFill>
                <a:latin typeface="Abadi MT Condensed Extra Bold" charset="0"/>
                <a:ea typeface="Abadi MT Condensed Extra Bold" charset="0"/>
                <a:cs typeface="Abadi MT Condensed Extra Bold" charset="0"/>
              </a:rPr>
              <a:t>Headache</a:t>
            </a:r>
            <a:r>
              <a:rPr lang="en-US" kern="1200" dirty="0">
                <a:solidFill>
                  <a:srgbClr val="FFFFFF"/>
                </a:solidFill>
                <a:latin typeface="+mj-lt"/>
                <a:ea typeface="+mj-ea"/>
                <a:cs typeface="+mj-cs"/>
              </a:rPr>
              <a:t> starts higher in </a:t>
            </a:r>
            <a:r>
              <a:rPr lang="en-US" i="1" dirty="0">
                <a:solidFill>
                  <a:srgbClr val="FFFFFF"/>
                </a:solidFill>
              </a:rPr>
              <a:t>C</a:t>
            </a:r>
            <a:r>
              <a:rPr lang="en-US" i="1" kern="1200" dirty="0">
                <a:solidFill>
                  <a:srgbClr val="FFFFFF"/>
                </a:solidFill>
                <a:latin typeface="+mj-lt"/>
                <a:ea typeface="+mj-ea"/>
                <a:cs typeface="+mj-cs"/>
              </a:rPr>
              <a:t>ontrols</a:t>
            </a:r>
            <a:r>
              <a:rPr lang="en-US" kern="1200" dirty="0">
                <a:solidFill>
                  <a:srgbClr val="FFFFFF"/>
                </a:solidFill>
                <a:latin typeface="+mj-lt"/>
                <a:ea typeface="+mj-ea"/>
                <a:cs typeface="+mj-cs"/>
              </a:rPr>
              <a:t>, and does </a:t>
            </a:r>
            <a:r>
              <a:rPr lang="en-US" u="sng" kern="1200" dirty="0">
                <a:solidFill>
                  <a:srgbClr val="FFFFFF"/>
                </a:solidFill>
                <a:latin typeface="+mj-lt"/>
                <a:ea typeface="+mj-ea"/>
                <a:cs typeface="+mj-cs"/>
              </a:rPr>
              <a:t>not</a:t>
            </a:r>
            <a:r>
              <a:rPr lang="en-US" kern="1200" dirty="0">
                <a:solidFill>
                  <a:srgbClr val="FFFFFF"/>
                </a:solidFill>
                <a:latin typeface="+mj-lt"/>
                <a:ea typeface="+mj-ea"/>
                <a:cs typeface="+mj-cs"/>
              </a:rPr>
              <a:t> change much </a:t>
            </a:r>
            <a:r>
              <a:rPr lang="en-US" i="1" u="sng" kern="1200" dirty="0">
                <a:solidFill>
                  <a:srgbClr val="FFFFFF"/>
                </a:solidFill>
                <a:latin typeface="+mj-lt"/>
                <a:ea typeface="+mj-ea"/>
                <a:cs typeface="+mj-cs"/>
              </a:rPr>
              <a:t>after</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Covid</a:t>
            </a:r>
            <a:r>
              <a:rPr lang="en-US" kern="1200" dirty="0">
                <a:solidFill>
                  <a:srgbClr val="FFFFFF"/>
                </a:solidFill>
                <a:latin typeface="+mj-lt"/>
                <a:ea typeface="+mj-ea"/>
                <a:cs typeface="+mj-cs"/>
              </a:rPr>
              <a:t>.</a:t>
            </a:r>
          </a:p>
        </p:txBody>
      </p:sp>
      <p:cxnSp>
        <p:nvCxnSpPr>
          <p:cNvPr id="3" name="Straight Arrow Connector 2">
            <a:extLst>
              <a:ext uri="{FF2B5EF4-FFF2-40B4-BE49-F238E27FC236}">
                <a16:creationId xmlns:a16="http://schemas.microsoft.com/office/drawing/2014/main" id="{7AF0781C-20B8-B05B-35F7-00F5DAB85CFA}"/>
              </a:ext>
            </a:extLst>
          </p:cNvPr>
          <p:cNvCxnSpPr/>
          <p:nvPr/>
        </p:nvCxnSpPr>
        <p:spPr>
          <a:xfrm flipH="1">
            <a:off x="8110413" y="1775536"/>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754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55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Chart, histogram&#10;&#10;Description automatically generated">
            <a:extLst>
              <a:ext uri="{FF2B5EF4-FFF2-40B4-BE49-F238E27FC236}">
                <a16:creationId xmlns:a16="http://schemas.microsoft.com/office/drawing/2014/main" id="{C5CEE1B2-AB45-E836-014D-7042E387CFDF}"/>
              </a:ext>
            </a:extLst>
          </p:cNvPr>
          <p:cNvPicPr>
            <a:picLocks noGrp="1" noChangeAspect="1"/>
          </p:cNvPicPr>
          <p:nvPr>
            <p:ph idx="1"/>
          </p:nvPr>
        </p:nvPicPr>
        <p:blipFill>
          <a:blip r:embed="rId2"/>
          <a:stretch>
            <a:fillRect/>
          </a:stretch>
        </p:blipFill>
        <p:spPr>
          <a:xfrm>
            <a:off x="6242050" y="639763"/>
            <a:ext cx="5167313" cy="3790950"/>
          </a:xfrm>
        </p:spPr>
      </p:pic>
      <p:pic>
        <p:nvPicPr>
          <p:cNvPr id="7" name="Picture 6" descr="Text&#10;&#10;Description automatically generated">
            <a:extLst>
              <a:ext uri="{FF2B5EF4-FFF2-40B4-BE49-F238E27FC236}">
                <a16:creationId xmlns:a16="http://schemas.microsoft.com/office/drawing/2014/main" id="{4B9F7508-8383-3E6B-166E-D57A40963FE8}"/>
              </a:ext>
            </a:extLst>
          </p:cNvPr>
          <p:cNvPicPr>
            <a:picLocks noChangeAspect="1"/>
          </p:cNvPicPr>
          <p:nvPr/>
        </p:nvPicPr>
        <p:blipFill>
          <a:blip r:embed="rId3"/>
          <a:stretch>
            <a:fillRect/>
          </a:stretch>
        </p:blipFill>
        <p:spPr>
          <a:xfrm>
            <a:off x="6242050" y="4500563"/>
            <a:ext cx="5167313" cy="1719263"/>
          </a:xfrm>
          <a:prstGeom prst="rect">
            <a:avLst/>
          </a:prstGeom>
        </p:spPr>
      </p:pic>
      <p:sp>
        <p:nvSpPr>
          <p:cNvPr id="2" name="Title 1">
            <a:extLst>
              <a:ext uri="{FF2B5EF4-FFF2-40B4-BE49-F238E27FC236}">
                <a16:creationId xmlns:a16="http://schemas.microsoft.com/office/drawing/2014/main" id="{4C68B2B5-7B86-1BE7-F99C-8F4E2C2D328D}"/>
              </a:ext>
            </a:extLst>
          </p:cNvPr>
          <p:cNvSpPr>
            <a:spLocks noGrp="1"/>
          </p:cNvSpPr>
          <p:nvPr>
            <p:ph type="title"/>
          </p:nvPr>
        </p:nvSpPr>
        <p:spPr>
          <a:xfrm>
            <a:off x="218941" y="640080"/>
            <a:ext cx="4738055" cy="5577818"/>
          </a:xfrm>
        </p:spPr>
        <p:txBody>
          <a:bodyPr vert="horz" lIns="91440" tIns="45720" rIns="91440" bIns="45720" rtlCol="0" anchor="ctr">
            <a:normAutofit/>
          </a:bodyPr>
          <a:lstStyle/>
          <a:p>
            <a:pPr algn="ctr"/>
            <a:r>
              <a:rPr lang="en-US" sz="3800" b="1" i="1" kern="1200" dirty="0">
                <a:solidFill>
                  <a:srgbClr val="00B050"/>
                </a:solidFill>
                <a:latin typeface="Abadi MT Condensed Extra Bold" charset="0"/>
                <a:ea typeface="Abadi MT Condensed Extra Bold" charset="0"/>
                <a:cs typeface="Abadi MT Condensed Extra Bold" charset="0"/>
              </a:rPr>
              <a:t>Diarrhea</a:t>
            </a:r>
            <a:r>
              <a:rPr lang="en-US" sz="3800" kern="1200" dirty="0">
                <a:solidFill>
                  <a:srgbClr val="FFFFFF"/>
                </a:solidFill>
                <a:latin typeface="+mj-lt"/>
                <a:ea typeface="+mj-ea"/>
                <a:cs typeface="+mj-cs"/>
              </a:rPr>
              <a:t>  also is NOT     a very convincing Long-Haul Covid marker,                     as it gets </a:t>
            </a:r>
            <a:r>
              <a:rPr lang="en-US" sz="3800" u="sng" kern="1200" dirty="0">
                <a:solidFill>
                  <a:srgbClr val="FFFFFF"/>
                </a:solidFill>
                <a:latin typeface="+mj-lt"/>
                <a:ea typeface="+mj-ea"/>
                <a:cs typeface="+mj-cs"/>
              </a:rPr>
              <a:t>higher</a:t>
            </a:r>
            <a:r>
              <a:rPr lang="en-US" sz="3800" kern="1200" dirty="0">
                <a:solidFill>
                  <a:srgbClr val="FFFFFF"/>
                </a:solidFill>
                <a:latin typeface="+mj-lt"/>
                <a:ea typeface="+mj-ea"/>
                <a:cs typeface="+mj-cs"/>
              </a:rPr>
              <a:t>           in </a:t>
            </a:r>
            <a:r>
              <a:rPr lang="en-US" sz="3800" u="sng" dirty="0">
                <a:solidFill>
                  <a:srgbClr val="FFFFFF"/>
                </a:solidFill>
              </a:rPr>
              <a:t>C</a:t>
            </a:r>
            <a:r>
              <a:rPr lang="en-US" sz="3800" u="sng" kern="1200" dirty="0">
                <a:solidFill>
                  <a:srgbClr val="FFFFFF"/>
                </a:solidFill>
                <a:latin typeface="+mj-lt"/>
                <a:ea typeface="+mj-ea"/>
                <a:cs typeface="+mj-cs"/>
              </a:rPr>
              <a:t>ontrols</a:t>
            </a:r>
            <a:r>
              <a:rPr lang="en-US" sz="3800" kern="1200" dirty="0">
                <a:solidFill>
                  <a:srgbClr val="FFFFFF"/>
                </a:solidFill>
                <a:latin typeface="+mj-lt"/>
                <a:ea typeface="+mj-ea"/>
                <a:cs typeface="+mj-cs"/>
              </a:rPr>
              <a:t>—</a:t>
            </a:r>
            <a:br>
              <a:rPr lang="en-US" sz="3800" kern="1200" dirty="0">
                <a:solidFill>
                  <a:srgbClr val="FFFFFF"/>
                </a:solidFill>
                <a:latin typeface="+mj-lt"/>
                <a:ea typeface="+mj-ea"/>
                <a:cs typeface="+mj-cs"/>
              </a:rPr>
            </a:br>
            <a:r>
              <a:rPr lang="en-US" sz="3800" kern="1200" dirty="0">
                <a:solidFill>
                  <a:srgbClr val="FFFFFF"/>
                </a:solidFill>
                <a:latin typeface="+mj-lt"/>
                <a:ea typeface="+mj-ea"/>
                <a:cs typeface="+mj-cs"/>
              </a:rPr>
              <a:t>and was present </a:t>
            </a:r>
            <a:br>
              <a:rPr lang="en-US" sz="3800" kern="1200" dirty="0">
                <a:solidFill>
                  <a:srgbClr val="FFFFFF"/>
                </a:solidFill>
                <a:latin typeface="+mj-lt"/>
                <a:ea typeface="+mj-ea"/>
                <a:cs typeface="+mj-cs"/>
              </a:rPr>
            </a:br>
            <a:r>
              <a:rPr lang="en-US" sz="3800" kern="1200" dirty="0">
                <a:solidFill>
                  <a:srgbClr val="FFFFFF"/>
                </a:solidFill>
                <a:latin typeface="+mj-lt"/>
                <a:ea typeface="+mj-ea"/>
                <a:cs typeface="+mj-cs"/>
              </a:rPr>
              <a:t>more often     </a:t>
            </a:r>
            <a:br>
              <a:rPr lang="en-US" sz="3800" kern="1200" dirty="0">
                <a:solidFill>
                  <a:srgbClr val="FFFFFF"/>
                </a:solidFill>
                <a:latin typeface="+mj-lt"/>
                <a:ea typeface="+mj-ea"/>
                <a:cs typeface="+mj-cs"/>
              </a:rPr>
            </a:br>
            <a:r>
              <a:rPr lang="en-US" sz="3800" i="1" u="sng" kern="1200" dirty="0">
                <a:solidFill>
                  <a:srgbClr val="FFFFFF"/>
                </a:solidFill>
                <a:latin typeface="+mj-lt"/>
                <a:ea typeface="+mj-ea"/>
                <a:cs typeface="+mj-cs"/>
              </a:rPr>
              <a:t>before</a:t>
            </a:r>
            <a:r>
              <a:rPr lang="en-US" sz="3800" kern="1200" dirty="0">
                <a:solidFill>
                  <a:srgbClr val="FFFFFF"/>
                </a:solidFill>
                <a:latin typeface="+mj-lt"/>
                <a:ea typeface="+mj-ea"/>
                <a:cs typeface="+mj-cs"/>
              </a:rPr>
              <a:t>                           the </a:t>
            </a:r>
            <a:r>
              <a:rPr lang="en-US" sz="3800" dirty="0">
                <a:solidFill>
                  <a:srgbClr val="FFFFFF"/>
                </a:solidFill>
              </a:rPr>
              <a:t>viral infection.</a:t>
            </a:r>
            <a:endParaRPr lang="en-US" sz="3800" kern="1200" dirty="0">
              <a:solidFill>
                <a:srgbClr val="FFFFFF"/>
              </a:solidFill>
              <a:latin typeface="+mj-lt"/>
              <a:ea typeface="+mj-ea"/>
              <a:cs typeface="+mj-cs"/>
            </a:endParaRPr>
          </a:p>
        </p:txBody>
      </p:sp>
      <p:cxnSp>
        <p:nvCxnSpPr>
          <p:cNvPr id="3" name="Straight Arrow Connector 2">
            <a:extLst>
              <a:ext uri="{FF2B5EF4-FFF2-40B4-BE49-F238E27FC236}">
                <a16:creationId xmlns:a16="http://schemas.microsoft.com/office/drawing/2014/main" id="{69F31924-CF54-B58C-1F9C-B39BB20A47A5}"/>
              </a:ext>
            </a:extLst>
          </p:cNvPr>
          <p:cNvCxnSpPr/>
          <p:nvPr/>
        </p:nvCxnSpPr>
        <p:spPr>
          <a:xfrm flipH="1">
            <a:off x="9544102" y="1875976"/>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06793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7537-5102-A07B-2885-CD6BD5106421}"/>
              </a:ext>
            </a:extLst>
          </p:cNvPr>
          <p:cNvSpPr>
            <a:spLocks noGrp="1"/>
          </p:cNvSpPr>
          <p:nvPr>
            <p:ph type="title"/>
          </p:nvPr>
        </p:nvSpPr>
        <p:spPr/>
        <p:txBody>
          <a:bodyPr>
            <a:normAutofit fontScale="90000"/>
          </a:bodyPr>
          <a:lstStyle/>
          <a:p>
            <a:pPr algn="ctr"/>
            <a:r>
              <a:rPr lang="en-US" b="1" dirty="0"/>
              <a:t>Symptoms of Nausea and Dizziness </a:t>
            </a:r>
            <a:br>
              <a:rPr lang="en-US" b="1" dirty="0"/>
            </a:br>
            <a:r>
              <a:rPr lang="en-US" b="1" dirty="0"/>
              <a:t>are also high in the </a:t>
            </a:r>
            <a:r>
              <a:rPr lang="en-US" b="1" dirty="0">
                <a:solidFill>
                  <a:srgbClr val="FF0000"/>
                </a:solidFill>
              </a:rPr>
              <a:t>Controls</a:t>
            </a:r>
            <a:br>
              <a:rPr lang="en-US" b="1" dirty="0"/>
            </a:br>
            <a:endParaRPr lang="en-US" b="1" dirty="0"/>
          </a:p>
        </p:txBody>
      </p:sp>
      <p:pic>
        <p:nvPicPr>
          <p:cNvPr id="5" name="Content Placeholder 4" descr="Chart, histogram&#10;&#10;Description automatically generated">
            <a:extLst>
              <a:ext uri="{FF2B5EF4-FFF2-40B4-BE49-F238E27FC236}">
                <a16:creationId xmlns:a16="http://schemas.microsoft.com/office/drawing/2014/main" id="{CE347901-9619-8362-7495-A963DE1C3811}"/>
              </a:ext>
            </a:extLst>
          </p:cNvPr>
          <p:cNvPicPr>
            <a:picLocks noGrp="1" noChangeAspect="1"/>
          </p:cNvPicPr>
          <p:nvPr>
            <p:ph idx="1"/>
          </p:nvPr>
        </p:nvPicPr>
        <p:blipFill>
          <a:blip r:embed="rId2"/>
          <a:stretch>
            <a:fillRect/>
          </a:stretch>
        </p:blipFill>
        <p:spPr>
          <a:xfrm>
            <a:off x="5417091" y="2011679"/>
            <a:ext cx="4597400" cy="3449933"/>
          </a:xfrm>
        </p:spPr>
      </p:pic>
      <p:pic>
        <p:nvPicPr>
          <p:cNvPr id="7" name="Picture 6" descr="Chart&#10;&#10;Description automatically generated">
            <a:extLst>
              <a:ext uri="{FF2B5EF4-FFF2-40B4-BE49-F238E27FC236}">
                <a16:creationId xmlns:a16="http://schemas.microsoft.com/office/drawing/2014/main" id="{369AA524-59C5-862C-80F4-D571B4A33E15}"/>
              </a:ext>
            </a:extLst>
          </p:cNvPr>
          <p:cNvPicPr>
            <a:picLocks noChangeAspect="1"/>
          </p:cNvPicPr>
          <p:nvPr/>
        </p:nvPicPr>
        <p:blipFill>
          <a:blip r:embed="rId3"/>
          <a:stretch>
            <a:fillRect/>
          </a:stretch>
        </p:blipFill>
        <p:spPr>
          <a:xfrm>
            <a:off x="1039226" y="1907176"/>
            <a:ext cx="4470400" cy="4368800"/>
          </a:xfrm>
          <a:prstGeom prst="rect">
            <a:avLst/>
          </a:prstGeom>
        </p:spPr>
      </p:pic>
      <p:cxnSp>
        <p:nvCxnSpPr>
          <p:cNvPr id="6" name="Straight Connector 5">
            <a:extLst>
              <a:ext uri="{FF2B5EF4-FFF2-40B4-BE49-F238E27FC236}">
                <a16:creationId xmlns:a16="http://schemas.microsoft.com/office/drawing/2014/main" id="{A595640E-C424-26B6-5115-1836FBE448FB}"/>
              </a:ext>
            </a:extLst>
          </p:cNvPr>
          <p:cNvCxnSpPr/>
          <p:nvPr/>
        </p:nvCxnSpPr>
        <p:spPr bwMode="auto">
          <a:xfrm>
            <a:off x="2832688" y="1475127"/>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2DD177C6-FABA-1E7B-1097-AF24B78F1AB2}"/>
              </a:ext>
            </a:extLst>
          </p:cNvPr>
          <p:cNvCxnSpPr/>
          <p:nvPr/>
        </p:nvCxnSpPr>
        <p:spPr>
          <a:xfrm flipH="1">
            <a:off x="4136724" y="2800690"/>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5050FB47-7F76-D83B-45A2-3EF5C61B9C42}"/>
              </a:ext>
            </a:extLst>
          </p:cNvPr>
          <p:cNvCxnSpPr/>
          <p:nvPr/>
        </p:nvCxnSpPr>
        <p:spPr>
          <a:xfrm flipH="1">
            <a:off x="8380930" y="3043989"/>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353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DA96-D6C6-9F6E-198E-7B354939B4F7}"/>
              </a:ext>
            </a:extLst>
          </p:cNvPr>
          <p:cNvSpPr>
            <a:spLocks noGrp="1"/>
          </p:cNvSpPr>
          <p:nvPr>
            <p:ph type="title"/>
          </p:nvPr>
        </p:nvSpPr>
        <p:spPr>
          <a:xfrm>
            <a:off x="838200" y="746975"/>
            <a:ext cx="10515600" cy="943713"/>
          </a:xfrm>
        </p:spPr>
        <p:txBody>
          <a:bodyPr>
            <a:normAutofit fontScale="90000"/>
          </a:bodyPr>
          <a:lstStyle/>
          <a:p>
            <a:pPr algn="ctr"/>
            <a:r>
              <a:rPr lang="en-US" sz="4900" b="1" i="1" u="sng" dirty="0">
                <a:solidFill>
                  <a:srgbClr val="C00000"/>
                </a:solidFill>
                <a:latin typeface="Abadi MT Condensed Extra Bold" charset="0"/>
                <a:ea typeface="Abadi MT Condensed Extra Bold" charset="0"/>
                <a:cs typeface="Abadi MT Condensed Extra Bold" charset="0"/>
              </a:rPr>
              <a:t>Pain when breathing </a:t>
            </a:r>
            <a:br>
              <a:rPr lang="en-US" sz="4900" b="1" dirty="0"/>
            </a:br>
            <a:r>
              <a:rPr lang="en-US" b="1" i="1" u="sng" dirty="0">
                <a:solidFill>
                  <a:srgbClr val="00B050"/>
                </a:solidFill>
                <a:latin typeface="Abadi MT Condensed Extra Bold" charset="0"/>
                <a:ea typeface="Abadi MT Condensed Extra Bold" charset="0"/>
                <a:cs typeface="Abadi MT Condensed Extra Bold" charset="0"/>
              </a:rPr>
              <a:t>IS</a:t>
            </a:r>
            <a:r>
              <a:rPr lang="en-US" b="1" dirty="0"/>
              <a:t> </a:t>
            </a:r>
            <a:br>
              <a:rPr lang="en-US" b="1" dirty="0"/>
            </a:br>
            <a:r>
              <a:rPr lang="en-US" b="1" dirty="0">
                <a:latin typeface="Abadi MT Condensed Extra Bold" charset="0"/>
                <a:ea typeface="Abadi MT Condensed Extra Bold" charset="0"/>
                <a:cs typeface="Abadi MT Condensed Extra Bold" charset="0"/>
              </a:rPr>
              <a:t>a more convincing </a:t>
            </a:r>
            <a:r>
              <a:rPr lang="en-US" b="1" dirty="0" err="1">
                <a:latin typeface="Abadi MT Condensed Extra Bold" charset="0"/>
                <a:ea typeface="Abadi MT Condensed Extra Bold" charset="0"/>
                <a:cs typeface="Abadi MT Condensed Extra Bold" charset="0"/>
              </a:rPr>
              <a:t>Covid</a:t>
            </a:r>
            <a:r>
              <a:rPr lang="en-US" b="1" dirty="0">
                <a:latin typeface="Abadi MT Condensed Extra Bold" charset="0"/>
                <a:ea typeface="Abadi MT Condensed Extra Bold" charset="0"/>
                <a:cs typeface="Abadi MT Condensed Extra Bold" charset="0"/>
              </a:rPr>
              <a:t> symptom</a:t>
            </a:r>
            <a:br>
              <a:rPr lang="en-US" b="1" dirty="0"/>
            </a:br>
            <a:endParaRPr lang="en-US" b="1" dirty="0"/>
          </a:p>
        </p:txBody>
      </p:sp>
      <p:pic>
        <p:nvPicPr>
          <p:cNvPr id="5" name="Content Placeholder 4">
            <a:extLst>
              <a:ext uri="{FF2B5EF4-FFF2-40B4-BE49-F238E27FC236}">
                <a16:creationId xmlns:a16="http://schemas.microsoft.com/office/drawing/2014/main" id="{B75B8A34-169A-9A86-D607-6D76BD904AE3}"/>
              </a:ext>
            </a:extLst>
          </p:cNvPr>
          <p:cNvPicPr>
            <a:picLocks noGrp="1" noChangeAspect="1"/>
          </p:cNvPicPr>
          <p:nvPr>
            <p:ph idx="1"/>
          </p:nvPr>
        </p:nvPicPr>
        <p:blipFill>
          <a:blip r:embed="rId2"/>
          <a:stretch>
            <a:fillRect/>
          </a:stretch>
        </p:blipFill>
        <p:spPr>
          <a:xfrm>
            <a:off x="1017933" y="1825625"/>
            <a:ext cx="5819259" cy="4351338"/>
          </a:xfrm>
        </p:spPr>
      </p:pic>
      <p:pic>
        <p:nvPicPr>
          <p:cNvPr id="7" name="Picture 6" descr="Text&#10;&#10;Description automatically generated">
            <a:extLst>
              <a:ext uri="{FF2B5EF4-FFF2-40B4-BE49-F238E27FC236}">
                <a16:creationId xmlns:a16="http://schemas.microsoft.com/office/drawing/2014/main" id="{A6D7AA83-6991-2E4E-34E1-268206950C2F}"/>
              </a:ext>
            </a:extLst>
          </p:cNvPr>
          <p:cNvPicPr>
            <a:picLocks noChangeAspect="1"/>
          </p:cNvPicPr>
          <p:nvPr/>
        </p:nvPicPr>
        <p:blipFill>
          <a:blip r:embed="rId3"/>
          <a:stretch>
            <a:fillRect/>
          </a:stretch>
        </p:blipFill>
        <p:spPr>
          <a:xfrm>
            <a:off x="6663332" y="3130914"/>
            <a:ext cx="4508500" cy="1536700"/>
          </a:xfrm>
          <a:prstGeom prst="rect">
            <a:avLst/>
          </a:prstGeom>
        </p:spPr>
      </p:pic>
      <p:cxnSp>
        <p:nvCxnSpPr>
          <p:cNvPr id="6" name="Straight Connector 5">
            <a:extLst>
              <a:ext uri="{FF2B5EF4-FFF2-40B4-BE49-F238E27FC236}">
                <a16:creationId xmlns:a16="http://schemas.microsoft.com/office/drawing/2014/main" id="{A595640E-C424-26B6-5115-1836FBE448FB}"/>
              </a:ext>
            </a:extLst>
          </p:cNvPr>
          <p:cNvCxnSpPr/>
          <p:nvPr/>
        </p:nvCxnSpPr>
        <p:spPr bwMode="auto">
          <a:xfrm>
            <a:off x="2922840" y="1825625"/>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A40C0DF6-BF55-4F92-B5E0-BEB61C6EE26E}"/>
              </a:ext>
            </a:extLst>
          </p:cNvPr>
          <p:cNvCxnSpPr/>
          <p:nvPr/>
        </p:nvCxnSpPr>
        <p:spPr>
          <a:xfrm flipH="1">
            <a:off x="5076281" y="3784704"/>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911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BADC4-28FC-AB35-E399-143DD2AC3FE9}"/>
              </a:ext>
            </a:extLst>
          </p:cNvPr>
          <p:cNvSpPr>
            <a:spLocks noGrp="1"/>
          </p:cNvSpPr>
          <p:nvPr>
            <p:ph type="title"/>
          </p:nvPr>
        </p:nvSpPr>
        <p:spPr/>
        <p:txBody>
          <a:bodyPr/>
          <a:lstStyle/>
          <a:p>
            <a:pPr algn="ctr"/>
            <a:r>
              <a:rPr lang="mr-IN" b="1" dirty="0"/>
              <a:t>…</a:t>
            </a:r>
            <a:r>
              <a:rPr lang="en-US" b="1" dirty="0"/>
              <a:t>But </a:t>
            </a:r>
            <a:r>
              <a:rPr lang="en-US" b="1" i="1" dirty="0">
                <a:solidFill>
                  <a:srgbClr val="FF0000"/>
                </a:solidFill>
                <a:latin typeface="Abadi MT Condensed Extra Bold" charset="0"/>
                <a:ea typeface="Abadi MT Condensed Extra Bold" charset="0"/>
                <a:cs typeface="Abadi MT Condensed Extra Bold" charset="0"/>
              </a:rPr>
              <a:t>generalized tiredness </a:t>
            </a:r>
            <a:br>
              <a:rPr lang="en-US" b="1" i="1" dirty="0"/>
            </a:br>
            <a:r>
              <a:rPr lang="en-US" b="1" u="sng" dirty="0"/>
              <a:t>does</a:t>
            </a:r>
            <a:r>
              <a:rPr lang="en-US" b="1" dirty="0"/>
              <a:t> seem to be real.</a:t>
            </a:r>
          </a:p>
        </p:txBody>
      </p:sp>
      <p:pic>
        <p:nvPicPr>
          <p:cNvPr id="13" name="Content Placeholder 12" descr="Chart, histogram&#10;&#10;Description automatically generated">
            <a:extLst>
              <a:ext uri="{FF2B5EF4-FFF2-40B4-BE49-F238E27FC236}">
                <a16:creationId xmlns:a16="http://schemas.microsoft.com/office/drawing/2014/main" id="{14921EEE-510C-EA55-3BCF-C33292A149BC}"/>
              </a:ext>
            </a:extLst>
          </p:cNvPr>
          <p:cNvPicPr>
            <a:picLocks noGrp="1" noChangeAspect="1"/>
          </p:cNvPicPr>
          <p:nvPr>
            <p:ph idx="1"/>
          </p:nvPr>
        </p:nvPicPr>
        <p:blipFill>
          <a:blip r:embed="rId2"/>
          <a:stretch>
            <a:fillRect/>
          </a:stretch>
        </p:blipFill>
        <p:spPr>
          <a:xfrm>
            <a:off x="1865266" y="2248694"/>
            <a:ext cx="5143500" cy="3505200"/>
          </a:xfrm>
        </p:spPr>
      </p:pic>
      <p:pic>
        <p:nvPicPr>
          <p:cNvPr id="15" name="Picture 14" descr="Text&#10;&#10;Description automatically generated">
            <a:extLst>
              <a:ext uri="{FF2B5EF4-FFF2-40B4-BE49-F238E27FC236}">
                <a16:creationId xmlns:a16="http://schemas.microsoft.com/office/drawing/2014/main" id="{58B5C7FD-AC87-A8AB-2ED4-BED992D672F8}"/>
              </a:ext>
            </a:extLst>
          </p:cNvPr>
          <p:cNvPicPr>
            <a:picLocks noChangeAspect="1"/>
          </p:cNvPicPr>
          <p:nvPr/>
        </p:nvPicPr>
        <p:blipFill>
          <a:blip r:embed="rId3"/>
          <a:stretch>
            <a:fillRect/>
          </a:stretch>
        </p:blipFill>
        <p:spPr>
          <a:xfrm>
            <a:off x="7055219" y="2974162"/>
            <a:ext cx="4508500" cy="1536700"/>
          </a:xfrm>
          <a:prstGeom prst="rect">
            <a:avLst/>
          </a:prstGeom>
        </p:spPr>
      </p:pic>
      <p:cxnSp>
        <p:nvCxnSpPr>
          <p:cNvPr id="5" name="Straight Connector 4">
            <a:extLst>
              <a:ext uri="{FF2B5EF4-FFF2-40B4-BE49-F238E27FC236}">
                <a16:creationId xmlns:a16="http://schemas.microsoft.com/office/drawing/2014/main" id="{A595640E-C424-26B6-5115-1836FBE448FB}"/>
              </a:ext>
            </a:extLst>
          </p:cNvPr>
          <p:cNvCxnSpPr/>
          <p:nvPr/>
        </p:nvCxnSpPr>
        <p:spPr bwMode="auto">
          <a:xfrm>
            <a:off x="2852143" y="1903144"/>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EB0F2D02-76B6-A99F-1B5C-FC74C822FD75}"/>
              </a:ext>
            </a:extLst>
          </p:cNvPr>
          <p:cNvCxnSpPr/>
          <p:nvPr/>
        </p:nvCxnSpPr>
        <p:spPr>
          <a:xfrm flipH="1">
            <a:off x="5600155" y="3231273"/>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199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98F3-CFA3-5D72-1F96-B76D25F57DA2}"/>
              </a:ext>
            </a:extLst>
          </p:cNvPr>
          <p:cNvSpPr>
            <a:spLocks noGrp="1"/>
          </p:cNvSpPr>
          <p:nvPr>
            <p:ph type="title"/>
          </p:nvPr>
        </p:nvSpPr>
        <p:spPr/>
        <p:txBody>
          <a:bodyPr>
            <a:normAutofit/>
          </a:bodyPr>
          <a:lstStyle/>
          <a:p>
            <a:pPr algn="ctr"/>
            <a:r>
              <a:rPr lang="en-US" b="1" dirty="0">
                <a:solidFill>
                  <a:srgbClr val="00B0F0"/>
                </a:solidFill>
              </a:rPr>
              <a:t>Headache</a:t>
            </a:r>
            <a:r>
              <a:rPr lang="en-US" b="1" dirty="0"/>
              <a:t> starts higher in Controls and</a:t>
            </a:r>
            <a:br>
              <a:rPr lang="en-US" b="1" dirty="0"/>
            </a:br>
            <a:r>
              <a:rPr lang="en-US" b="1" dirty="0"/>
              <a:t>is </a:t>
            </a:r>
            <a:r>
              <a:rPr lang="en-US" b="1" u="sng" dirty="0">
                <a:latin typeface="Abadi MT Condensed Extra Bold" charset="0"/>
                <a:ea typeface="Abadi MT Condensed Extra Bold" charset="0"/>
                <a:cs typeface="Abadi MT Condensed Extra Bold" charset="0"/>
              </a:rPr>
              <a:t>hard to interpret as significant</a:t>
            </a:r>
            <a:r>
              <a:rPr lang="en-US" b="1" dirty="0">
                <a:latin typeface="Abadi MT Condensed Extra Bold" charset="0"/>
                <a:ea typeface="Abadi MT Condensed Extra Bold" charset="0"/>
                <a:cs typeface="Abadi MT Condensed Extra Bold" charset="0"/>
              </a:rPr>
              <a:t> </a:t>
            </a:r>
            <a:r>
              <a:rPr lang="en-US" b="1" dirty="0"/>
              <a:t>in </a:t>
            </a:r>
            <a:r>
              <a:rPr lang="en-US" b="1" dirty="0" err="1"/>
              <a:t>Covid</a:t>
            </a:r>
            <a:r>
              <a:rPr lang="en-US" b="1" dirty="0"/>
              <a:t>.</a:t>
            </a:r>
          </a:p>
        </p:txBody>
      </p:sp>
      <p:pic>
        <p:nvPicPr>
          <p:cNvPr id="5" name="Content Placeholder 4" descr="Chart, line chart, histogram&#10;&#10;Description automatically generated">
            <a:extLst>
              <a:ext uri="{FF2B5EF4-FFF2-40B4-BE49-F238E27FC236}">
                <a16:creationId xmlns:a16="http://schemas.microsoft.com/office/drawing/2014/main" id="{6C89B4EE-B822-9B28-ABCA-216506ADE891}"/>
              </a:ext>
            </a:extLst>
          </p:cNvPr>
          <p:cNvPicPr>
            <a:picLocks noGrp="1" noChangeAspect="1"/>
          </p:cNvPicPr>
          <p:nvPr>
            <p:ph idx="1"/>
          </p:nvPr>
        </p:nvPicPr>
        <p:blipFill>
          <a:blip r:embed="rId2"/>
          <a:stretch>
            <a:fillRect/>
          </a:stretch>
        </p:blipFill>
        <p:spPr>
          <a:xfrm>
            <a:off x="1628863" y="2291733"/>
            <a:ext cx="4597400" cy="3441700"/>
          </a:xfrm>
        </p:spPr>
      </p:pic>
      <p:pic>
        <p:nvPicPr>
          <p:cNvPr id="7" name="Picture 6" descr="Text&#10;&#10;Description automatically generated">
            <a:extLst>
              <a:ext uri="{FF2B5EF4-FFF2-40B4-BE49-F238E27FC236}">
                <a16:creationId xmlns:a16="http://schemas.microsoft.com/office/drawing/2014/main" id="{4BA96B25-E7E6-2DD9-400E-C59872B6BCB7}"/>
              </a:ext>
            </a:extLst>
          </p:cNvPr>
          <p:cNvPicPr>
            <a:picLocks noChangeAspect="1"/>
          </p:cNvPicPr>
          <p:nvPr/>
        </p:nvPicPr>
        <p:blipFill>
          <a:blip r:embed="rId3"/>
          <a:stretch>
            <a:fillRect/>
          </a:stretch>
        </p:blipFill>
        <p:spPr>
          <a:xfrm>
            <a:off x="6402074" y="3196228"/>
            <a:ext cx="4508500" cy="1536700"/>
          </a:xfrm>
          <a:prstGeom prst="rect">
            <a:avLst/>
          </a:prstGeom>
        </p:spPr>
      </p:pic>
      <p:cxnSp>
        <p:nvCxnSpPr>
          <p:cNvPr id="6" name="Straight Connector 5">
            <a:extLst>
              <a:ext uri="{FF2B5EF4-FFF2-40B4-BE49-F238E27FC236}">
                <a16:creationId xmlns:a16="http://schemas.microsoft.com/office/drawing/2014/main" id="{A595640E-C424-26B6-5115-1836FBE448FB}"/>
              </a:ext>
            </a:extLst>
          </p:cNvPr>
          <p:cNvCxnSpPr/>
          <p:nvPr/>
        </p:nvCxnSpPr>
        <p:spPr bwMode="auto">
          <a:xfrm>
            <a:off x="3025863" y="2123455"/>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DC49C46-CCF4-A00A-6686-250460A5AA8C}"/>
              </a:ext>
            </a:extLst>
          </p:cNvPr>
          <p:cNvCxnSpPr/>
          <p:nvPr/>
        </p:nvCxnSpPr>
        <p:spPr>
          <a:xfrm flipH="1">
            <a:off x="3025863" y="3429000"/>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3812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fontScale="90000"/>
          </a:bodyPr>
          <a:lstStyle/>
          <a:p>
            <a:pPr algn="ctr"/>
            <a:br>
              <a:rPr lang="en-US" dirty="0"/>
            </a:br>
            <a:br>
              <a:rPr lang="en-US" dirty="0"/>
            </a:br>
            <a:r>
              <a:rPr lang="mr-IN" b="1" dirty="0">
                <a:solidFill>
                  <a:srgbClr val="C00000"/>
                </a:solidFill>
                <a:latin typeface="Abadi MT Condensed Extra Bold" charset="0"/>
                <a:ea typeface="Abadi MT Condensed Extra Bold" charset="0"/>
                <a:cs typeface="Abadi MT Condensed Extra Bold" charset="0"/>
              </a:rPr>
              <a:t>…</a:t>
            </a:r>
            <a:r>
              <a:rPr lang="en-US" b="1" dirty="0">
                <a:solidFill>
                  <a:srgbClr val="C00000"/>
                </a:solidFill>
                <a:latin typeface="Abadi MT Condensed Extra Bold" charset="0"/>
                <a:ea typeface="Abadi MT Condensed Extra Bold" charset="0"/>
                <a:cs typeface="Abadi MT Condensed Extra Bold" charset="0"/>
              </a:rPr>
              <a:t>  like the damage inflicted by </a:t>
            </a:r>
            <a:br>
              <a:rPr lang="en-US" b="1" dirty="0">
                <a:solidFill>
                  <a:srgbClr val="C00000"/>
                </a:solidFill>
                <a:latin typeface="Abadi MT Condensed Extra Bold" charset="0"/>
                <a:ea typeface="Abadi MT Condensed Extra Bold" charset="0"/>
                <a:cs typeface="Abadi MT Condensed Extra Bold" charset="0"/>
              </a:rPr>
            </a:br>
            <a:r>
              <a:rPr lang="en-US" sz="5400" b="1" i="1" dirty="0">
                <a:solidFill>
                  <a:srgbClr val="C00000"/>
                </a:solidFill>
                <a:latin typeface="Abadi MT Condensed Extra Bold" charset="0"/>
                <a:ea typeface="Abadi MT Condensed Extra Bold" charset="0"/>
                <a:cs typeface="Abadi MT Condensed Extra Bold" charset="0"/>
              </a:rPr>
              <a:t>Polio</a:t>
            </a:r>
            <a:r>
              <a:rPr lang="en-US" b="1" dirty="0">
                <a:solidFill>
                  <a:srgbClr val="C00000"/>
                </a:solidFill>
                <a:latin typeface="Abadi MT Condensed Extra Bold" charset="0"/>
                <a:ea typeface="Abadi MT Condensed Extra Bold" charset="0"/>
                <a:cs typeface="Abadi MT Condensed Extra Bold" charset="0"/>
              </a:rPr>
              <a:t> </a:t>
            </a:r>
            <a:br>
              <a:rPr lang="en-US" b="1" dirty="0">
                <a:solidFill>
                  <a:srgbClr val="C00000"/>
                </a:solidFill>
                <a:latin typeface="Abadi MT Condensed Extra Bold" charset="0"/>
                <a:ea typeface="Abadi MT Condensed Extra Bold" charset="0"/>
                <a:cs typeface="Abadi MT Condensed Extra Bold" charset="0"/>
              </a:rPr>
            </a:br>
            <a:r>
              <a:rPr lang="en-US" b="1" dirty="0">
                <a:solidFill>
                  <a:srgbClr val="C00000"/>
                </a:solidFill>
                <a:latin typeface="Abadi MT Condensed Extra Bold" charset="0"/>
                <a:ea typeface="Abadi MT Condensed Extra Bold" charset="0"/>
                <a:cs typeface="Abadi MT Condensed Extra Bold" charset="0"/>
              </a:rPr>
              <a:t> on the previous generation</a:t>
            </a:r>
            <a:br>
              <a:rPr lang="en-US" b="1" dirty="0">
                <a:solidFill>
                  <a:srgbClr val="C00000"/>
                </a:solidFill>
              </a:rPr>
            </a:br>
            <a:endParaRPr lang="en-US" b="1" dirty="0">
              <a:solidFill>
                <a:srgbClr val="C00000"/>
              </a:solidFill>
            </a:endParaRPr>
          </a:p>
        </p:txBody>
      </p:sp>
      <p:sp>
        <p:nvSpPr>
          <p:cNvPr id="3" name="Content Placeholder 2"/>
          <p:cNvSpPr>
            <a:spLocks noGrp="1"/>
          </p:cNvSpPr>
          <p:nvPr>
            <p:ph idx="1"/>
          </p:nvPr>
        </p:nvSpPr>
        <p:spPr/>
        <p:txBody>
          <a:bodyPr/>
          <a:lstStyle/>
          <a:p>
            <a:r>
              <a:rPr lang="en-US" dirty="0"/>
              <a:t>   </a:t>
            </a:r>
          </a:p>
        </p:txBody>
      </p:sp>
      <p:sp>
        <p:nvSpPr>
          <p:cNvPr id="4" name="Rectangle 3"/>
          <p:cNvSpPr/>
          <p:nvPr/>
        </p:nvSpPr>
        <p:spPr>
          <a:xfrm>
            <a:off x="1425262" y="2800965"/>
            <a:ext cx="9341476" cy="3108543"/>
          </a:xfrm>
          <a:prstGeom prst="rect">
            <a:avLst/>
          </a:prstGeom>
        </p:spPr>
        <p:txBody>
          <a:bodyPr wrap="square">
            <a:spAutoFit/>
          </a:bodyPr>
          <a:lstStyle/>
          <a:p>
            <a:pPr lvl="0"/>
            <a:r>
              <a:rPr lang="en-US" sz="2800" b="1" dirty="0">
                <a:solidFill>
                  <a:srgbClr val="FF0000"/>
                </a:solidFill>
              </a:rPr>
              <a:t>Many of us </a:t>
            </a:r>
            <a:r>
              <a:rPr lang="en-US" sz="2800" b="1" u="sng" dirty="0">
                <a:solidFill>
                  <a:srgbClr val="FF0000"/>
                </a:solidFill>
              </a:rPr>
              <a:t>grew up </a:t>
            </a:r>
            <a:r>
              <a:rPr lang="en-US" sz="2800" b="1" dirty="0">
                <a:solidFill>
                  <a:srgbClr val="FF0000"/>
                </a:solidFill>
              </a:rPr>
              <a:t>in the shadow of </a:t>
            </a:r>
            <a:r>
              <a:rPr lang="en-US" sz="2800" b="1" dirty="0">
                <a:solidFill>
                  <a:srgbClr val="FF0000"/>
                </a:solidFill>
                <a:latin typeface="Abadi MT Condensed Extra Bold" charset="0"/>
                <a:ea typeface="Abadi MT Condensed Extra Bold" charset="0"/>
                <a:cs typeface="Abadi MT Condensed Extra Bold" charset="0"/>
              </a:rPr>
              <a:t>POLIO</a:t>
            </a:r>
            <a:r>
              <a:rPr lang="en-US" sz="2800" b="1" dirty="0">
                <a:solidFill>
                  <a:srgbClr val="FF0000"/>
                </a:solidFill>
              </a:rPr>
              <a:t> —                          </a:t>
            </a:r>
          </a:p>
          <a:p>
            <a:pPr lvl="0"/>
            <a:r>
              <a:rPr lang="en-US" sz="2800" b="1" dirty="0">
                <a:solidFill>
                  <a:srgbClr val="00B0F0"/>
                </a:solidFill>
              </a:rPr>
              <a:t>and</a:t>
            </a:r>
            <a:r>
              <a:rPr lang="en-US" sz="2800" dirty="0">
                <a:solidFill>
                  <a:srgbClr val="00B0F0"/>
                </a:solidFill>
              </a:rPr>
              <a:t> </a:t>
            </a:r>
            <a:r>
              <a:rPr lang="en-US" sz="2800" b="1" dirty="0">
                <a:solidFill>
                  <a:srgbClr val="00B0F0"/>
                </a:solidFill>
              </a:rPr>
              <a:t>it scared our parents </a:t>
            </a:r>
            <a:r>
              <a:rPr lang="en-US" sz="2800" b="1" i="1" dirty="0">
                <a:solidFill>
                  <a:srgbClr val="00B0F0"/>
                </a:solidFill>
              </a:rPr>
              <a:t>to death </a:t>
            </a:r>
            <a:r>
              <a:rPr lang="en-US" sz="2800" b="1" i="1" dirty="0">
                <a:solidFill>
                  <a:srgbClr val="FF0000"/>
                </a:solidFill>
              </a:rPr>
              <a:t>--                                   </a:t>
            </a:r>
            <a:r>
              <a:rPr lang="en-US" sz="2800" dirty="0"/>
              <a:t>although we were too young </a:t>
            </a:r>
          </a:p>
          <a:p>
            <a:pPr lvl="0"/>
            <a:r>
              <a:rPr lang="en-US" sz="2800" dirty="0"/>
              <a:t>to understand their </a:t>
            </a:r>
            <a:r>
              <a:rPr lang="en-US" sz="2800" b="1" dirty="0"/>
              <a:t>concern</a:t>
            </a:r>
            <a:r>
              <a:rPr lang="en-US" sz="2800" dirty="0"/>
              <a:t>.   </a:t>
            </a:r>
          </a:p>
          <a:p>
            <a:pPr lvl="0"/>
            <a:endParaRPr lang="en-US" sz="2800" dirty="0"/>
          </a:p>
          <a:p>
            <a:pPr lvl="0"/>
            <a:r>
              <a:rPr lang="en-US" sz="2800" dirty="0"/>
              <a:t>Some of these patients suffered </a:t>
            </a:r>
          </a:p>
          <a:p>
            <a:pPr lvl="0"/>
            <a:r>
              <a:rPr lang="en-US" sz="2800" b="1" dirty="0"/>
              <a:t>long-term </a:t>
            </a:r>
            <a:r>
              <a:rPr lang="en-US" sz="2800" b="1" u="sng" dirty="0"/>
              <a:t>motor neuron</a:t>
            </a:r>
            <a:r>
              <a:rPr lang="en-US" sz="2800" b="1" dirty="0"/>
              <a:t> damage</a:t>
            </a:r>
            <a:r>
              <a:rPr lang="en-US" sz="2800" dirty="0"/>
              <a:t>.                        </a:t>
            </a:r>
          </a:p>
        </p:txBody>
      </p:sp>
      <p:pic>
        <p:nvPicPr>
          <p:cNvPr id="5" name="Picture 4"/>
          <p:cNvPicPr>
            <a:picLocks noChangeAspect="1"/>
          </p:cNvPicPr>
          <p:nvPr/>
        </p:nvPicPr>
        <p:blipFill>
          <a:blip r:embed="rId2"/>
          <a:stretch>
            <a:fillRect/>
          </a:stretch>
        </p:blipFill>
        <p:spPr>
          <a:xfrm>
            <a:off x="8620796" y="4291744"/>
            <a:ext cx="3026535" cy="2373754"/>
          </a:xfrm>
          <a:prstGeom prst="rect">
            <a:avLst/>
          </a:prstGeom>
        </p:spPr>
      </p:pic>
      <p:pic>
        <p:nvPicPr>
          <p:cNvPr id="7" name="Picture 6"/>
          <p:cNvPicPr>
            <a:picLocks noChangeAspect="1"/>
          </p:cNvPicPr>
          <p:nvPr/>
        </p:nvPicPr>
        <p:blipFill>
          <a:blip r:embed="rId3"/>
          <a:stretch>
            <a:fillRect/>
          </a:stretch>
        </p:blipFill>
        <p:spPr>
          <a:xfrm>
            <a:off x="9350185" y="1911804"/>
            <a:ext cx="2003615" cy="2158825"/>
          </a:xfrm>
          <a:prstGeom prst="rect">
            <a:avLst/>
          </a:prstGeom>
        </p:spPr>
      </p:pic>
    </p:spTree>
    <p:extLst>
      <p:ext uri="{BB962C8B-B14F-4D97-AF65-F5344CB8AC3E}">
        <p14:creationId xmlns:p14="http://schemas.microsoft.com/office/powerpoint/2010/main" val="1205532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FEB2-ADE9-540B-800B-B8B554A68E22}"/>
              </a:ext>
            </a:extLst>
          </p:cNvPr>
          <p:cNvSpPr>
            <a:spLocks noGrp="1"/>
          </p:cNvSpPr>
          <p:nvPr>
            <p:ph type="title"/>
          </p:nvPr>
        </p:nvSpPr>
        <p:spPr>
          <a:xfrm>
            <a:off x="838200" y="365126"/>
            <a:ext cx="10515600" cy="1293858"/>
          </a:xfrm>
        </p:spPr>
        <p:txBody>
          <a:bodyPr>
            <a:normAutofit fontScale="90000"/>
          </a:bodyPr>
          <a:lstStyle/>
          <a:p>
            <a:pPr algn="ctr"/>
            <a:br>
              <a:rPr lang="en-US" b="1" dirty="0"/>
            </a:br>
            <a:br>
              <a:rPr lang="en-US" b="1" dirty="0"/>
            </a:br>
            <a:r>
              <a:rPr lang="en-US" b="1" dirty="0"/>
              <a:t>On the other hand, </a:t>
            </a:r>
            <a:br>
              <a:rPr lang="en-US" b="1" dirty="0"/>
            </a:br>
            <a:r>
              <a:rPr lang="en-US" b="1" dirty="0">
                <a:solidFill>
                  <a:srgbClr val="00B0F0"/>
                </a:solidFill>
              </a:rPr>
              <a:t>back pain </a:t>
            </a:r>
            <a:r>
              <a:rPr lang="en-US" b="1" dirty="0"/>
              <a:t>starts higher in the </a:t>
            </a:r>
            <a:r>
              <a:rPr lang="en-US" b="1" i="1" dirty="0"/>
              <a:t>Controls, </a:t>
            </a:r>
            <a:br>
              <a:rPr lang="en-US" b="1" i="1" dirty="0"/>
            </a:br>
            <a:r>
              <a:rPr lang="en-US" b="1" dirty="0"/>
              <a:t>flares a little during Covid, </a:t>
            </a:r>
            <a:br>
              <a:rPr lang="en-US" b="1" dirty="0"/>
            </a:br>
            <a:r>
              <a:rPr lang="en-US" b="1" dirty="0"/>
              <a:t>and stays the same in the Control patients.</a:t>
            </a:r>
            <a:br>
              <a:rPr lang="en-US" b="1" dirty="0"/>
            </a:br>
            <a:endParaRPr lang="en-US" b="1" dirty="0"/>
          </a:p>
        </p:txBody>
      </p:sp>
      <p:pic>
        <p:nvPicPr>
          <p:cNvPr id="5" name="Content Placeholder 4" descr="Chart, line chart&#10;&#10;Description automatically generated">
            <a:extLst>
              <a:ext uri="{FF2B5EF4-FFF2-40B4-BE49-F238E27FC236}">
                <a16:creationId xmlns:a16="http://schemas.microsoft.com/office/drawing/2014/main" id="{DFE08321-7CAC-DF3B-3518-B78DFE02F2F9}"/>
              </a:ext>
            </a:extLst>
          </p:cNvPr>
          <p:cNvPicPr>
            <a:picLocks noGrp="1" noChangeAspect="1"/>
          </p:cNvPicPr>
          <p:nvPr>
            <p:ph idx="1"/>
          </p:nvPr>
        </p:nvPicPr>
        <p:blipFill>
          <a:blip r:embed="rId2"/>
          <a:stretch>
            <a:fillRect/>
          </a:stretch>
        </p:blipFill>
        <p:spPr>
          <a:xfrm>
            <a:off x="2138316" y="2305844"/>
            <a:ext cx="4597400" cy="3390900"/>
          </a:xfrm>
        </p:spPr>
      </p:pic>
      <p:pic>
        <p:nvPicPr>
          <p:cNvPr id="7" name="Picture 6" descr="Text&#10;&#10;Description automatically generated">
            <a:extLst>
              <a:ext uri="{FF2B5EF4-FFF2-40B4-BE49-F238E27FC236}">
                <a16:creationId xmlns:a16="http://schemas.microsoft.com/office/drawing/2014/main" id="{56EC1CB3-8833-0587-17A6-7113B6E7236B}"/>
              </a:ext>
            </a:extLst>
          </p:cNvPr>
          <p:cNvPicPr>
            <a:picLocks noChangeAspect="1"/>
          </p:cNvPicPr>
          <p:nvPr/>
        </p:nvPicPr>
        <p:blipFill>
          <a:blip r:embed="rId3"/>
          <a:stretch>
            <a:fillRect/>
          </a:stretch>
        </p:blipFill>
        <p:spPr>
          <a:xfrm>
            <a:off x="6924590" y="3339919"/>
            <a:ext cx="4508500" cy="1536700"/>
          </a:xfrm>
          <a:prstGeom prst="rect">
            <a:avLst/>
          </a:prstGeom>
        </p:spPr>
      </p:pic>
      <p:cxnSp>
        <p:nvCxnSpPr>
          <p:cNvPr id="6" name="Straight Connector 5">
            <a:extLst>
              <a:ext uri="{FF2B5EF4-FFF2-40B4-BE49-F238E27FC236}">
                <a16:creationId xmlns:a16="http://schemas.microsoft.com/office/drawing/2014/main" id="{A595640E-C424-26B6-5115-1836FBE448FB}"/>
              </a:ext>
            </a:extLst>
          </p:cNvPr>
          <p:cNvCxnSpPr/>
          <p:nvPr/>
        </p:nvCxnSpPr>
        <p:spPr bwMode="auto">
          <a:xfrm>
            <a:off x="2813234" y="2305844"/>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F0920D0B-A5E0-E97E-970E-9FD70CEDDF5C}"/>
              </a:ext>
            </a:extLst>
          </p:cNvPr>
          <p:cNvCxnSpPr/>
          <p:nvPr/>
        </p:nvCxnSpPr>
        <p:spPr>
          <a:xfrm flipH="1">
            <a:off x="3786768" y="2969423"/>
            <a:ext cx="452388" cy="770021"/>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535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5FF8D-3051-5EAC-84FF-B2BF7B7FFD47}"/>
              </a:ext>
            </a:extLst>
          </p:cNvPr>
          <p:cNvSpPr>
            <a:spLocks noGrp="1"/>
          </p:cNvSpPr>
          <p:nvPr>
            <p:ph type="title"/>
          </p:nvPr>
        </p:nvSpPr>
        <p:spPr>
          <a:xfrm>
            <a:off x="838200" y="2103437"/>
            <a:ext cx="10515600" cy="1325563"/>
          </a:xfrm>
        </p:spPr>
        <p:txBody>
          <a:bodyPr>
            <a:normAutofit fontScale="90000"/>
          </a:bodyPr>
          <a:lstStyle/>
          <a:p>
            <a:pPr algn="ctr"/>
            <a:r>
              <a:rPr lang="en-US" b="1" dirty="0"/>
              <a:t>The practical question </a:t>
            </a:r>
            <a:br>
              <a:rPr lang="en-US" b="1" dirty="0"/>
            </a:br>
            <a:r>
              <a:rPr lang="en-US" b="1" dirty="0"/>
              <a:t>for the physician </a:t>
            </a:r>
            <a:br>
              <a:rPr lang="en-US" b="1" dirty="0"/>
            </a:br>
            <a:r>
              <a:rPr lang="en-US" b="1" dirty="0"/>
              <a:t>and the patient is:</a:t>
            </a:r>
            <a:br>
              <a:rPr lang="en-US" b="1" dirty="0"/>
            </a:br>
            <a:br>
              <a:rPr lang="en-US" b="1" dirty="0"/>
            </a:br>
            <a:r>
              <a:rPr lang="en-US" b="1" i="1" dirty="0">
                <a:solidFill>
                  <a:srgbClr val="C00000"/>
                </a:solidFill>
                <a:latin typeface="Abadi MT Condensed Extra Bold" charset="0"/>
                <a:ea typeface="Abadi MT Condensed Extra Bold" charset="0"/>
                <a:cs typeface="Abadi MT Condensed Extra Bold" charset="0"/>
              </a:rPr>
              <a:t>How much money do you put into </a:t>
            </a:r>
            <a:br>
              <a:rPr lang="en-US" b="1" i="1" dirty="0">
                <a:solidFill>
                  <a:srgbClr val="C00000"/>
                </a:solidFill>
                <a:latin typeface="Abadi MT Condensed Extra Bold" charset="0"/>
                <a:ea typeface="Abadi MT Condensed Extra Bold" charset="0"/>
                <a:cs typeface="Abadi MT Condensed Extra Bold" charset="0"/>
              </a:rPr>
            </a:br>
            <a:r>
              <a:rPr lang="en-US" b="1" i="1" dirty="0">
                <a:solidFill>
                  <a:srgbClr val="C00000"/>
                </a:solidFill>
                <a:latin typeface="Abadi MT Condensed Extra Bold" charset="0"/>
                <a:ea typeface="Abadi MT Condensed Extra Bold" charset="0"/>
                <a:cs typeface="Abadi MT Condensed Extra Bold" charset="0"/>
              </a:rPr>
              <a:t>attributing symptoms to Long-Haul Covid?</a:t>
            </a:r>
          </a:p>
        </p:txBody>
      </p:sp>
    </p:spTree>
    <p:extLst>
      <p:ext uri="{BB962C8B-B14F-4D97-AF65-F5344CB8AC3E}">
        <p14:creationId xmlns:p14="http://schemas.microsoft.com/office/powerpoint/2010/main" val="41401443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9C706-FC07-F396-8BE7-8F192B92C3FB}"/>
              </a:ext>
            </a:extLst>
          </p:cNvPr>
          <p:cNvSpPr>
            <a:spLocks noGrp="1"/>
          </p:cNvSpPr>
          <p:nvPr>
            <p:ph type="title"/>
          </p:nvPr>
        </p:nvSpPr>
        <p:spPr/>
        <p:txBody>
          <a:bodyPr>
            <a:normAutofit fontScale="90000"/>
          </a:bodyPr>
          <a:lstStyle/>
          <a:p>
            <a:pPr algn="ctr"/>
            <a:br>
              <a:rPr lang="en-US" b="1" dirty="0"/>
            </a:br>
            <a:br>
              <a:rPr lang="en-US" b="1" dirty="0"/>
            </a:br>
            <a:r>
              <a:rPr lang="en-US" b="1" dirty="0"/>
              <a:t>As a clinician, </a:t>
            </a:r>
            <a:br>
              <a:rPr lang="en-US" b="1" dirty="0"/>
            </a:br>
            <a:r>
              <a:rPr lang="en-US" b="1" dirty="0"/>
              <a:t>you have to decide </a:t>
            </a:r>
            <a:br>
              <a:rPr lang="en-US" b="1" dirty="0"/>
            </a:br>
            <a:r>
              <a:rPr lang="en-US" b="1" i="1" u="sng" dirty="0">
                <a:solidFill>
                  <a:srgbClr val="7030A0"/>
                </a:solidFill>
                <a:latin typeface="Abadi MT Condensed Extra Bold" charset="0"/>
                <a:ea typeface="Abadi MT Condensed Extra Bold" charset="0"/>
                <a:cs typeface="Abadi MT Condensed Extra Bold" charset="0"/>
              </a:rPr>
              <a:t>which symptoms are due to Long-Haul Covid </a:t>
            </a:r>
            <a:br>
              <a:rPr lang="en-US" b="1" i="1" dirty="0">
                <a:solidFill>
                  <a:srgbClr val="7030A0"/>
                </a:solidFill>
              </a:rPr>
            </a:br>
            <a:r>
              <a:rPr lang="en-US" b="1" dirty="0"/>
              <a:t>in prioritizing </a:t>
            </a:r>
            <a:br>
              <a:rPr lang="en-US" b="1" dirty="0"/>
            </a:br>
            <a:r>
              <a:rPr lang="en-US" b="1" dirty="0"/>
              <a:t>your laboratory workup and consultations.</a:t>
            </a:r>
          </a:p>
        </p:txBody>
      </p:sp>
      <p:sp>
        <p:nvSpPr>
          <p:cNvPr id="3" name="Content Placeholder 2">
            <a:extLst>
              <a:ext uri="{FF2B5EF4-FFF2-40B4-BE49-F238E27FC236}">
                <a16:creationId xmlns:a16="http://schemas.microsoft.com/office/drawing/2014/main" id="{0655D1D8-29D8-7B6B-D122-008A9556017E}"/>
              </a:ext>
            </a:extLst>
          </p:cNvPr>
          <p:cNvSpPr>
            <a:spLocks noGrp="1"/>
          </p:cNvSpPr>
          <p:nvPr>
            <p:ph idx="1"/>
          </p:nvPr>
        </p:nvSpPr>
        <p:spPr/>
        <p:txBody>
          <a:bodyPr>
            <a:normAutofit fontScale="92500" lnSpcReduction="20000"/>
          </a:bodyPr>
          <a:lstStyle/>
          <a:p>
            <a:pPr marL="0" indent="0">
              <a:buNone/>
            </a:pPr>
            <a:endParaRPr lang="en-US" dirty="0"/>
          </a:p>
          <a:p>
            <a:pPr marL="0" indent="0">
              <a:buNone/>
            </a:pPr>
            <a:endParaRPr lang="en-US" dirty="0"/>
          </a:p>
          <a:p>
            <a:pPr marL="0" indent="0">
              <a:buNone/>
            </a:pPr>
            <a:endParaRPr lang="en-US" dirty="0"/>
          </a:p>
          <a:p>
            <a:pPr marL="514350" indent="-514350">
              <a:buAutoNum type="alphaLcPeriod"/>
            </a:pPr>
            <a:endParaRPr lang="en-US" dirty="0"/>
          </a:p>
          <a:p>
            <a:pPr algn="ctr"/>
            <a:r>
              <a:rPr lang="en-US" b="1" i="1" u="sng" dirty="0">
                <a:solidFill>
                  <a:srgbClr val="FF0000"/>
                </a:solidFill>
              </a:rPr>
              <a:t>If a person has lost their sense of SMELL</a:t>
            </a:r>
            <a:r>
              <a:rPr lang="en-US" i="1" dirty="0">
                <a:solidFill>
                  <a:srgbClr val="FF0000"/>
                </a:solidFill>
              </a:rPr>
              <a:t>,                         </a:t>
            </a:r>
          </a:p>
          <a:p>
            <a:pPr marL="0" indent="0" algn="ctr">
              <a:buNone/>
            </a:pPr>
            <a:r>
              <a:rPr lang="en-US" b="1" i="1" dirty="0">
                <a:solidFill>
                  <a:srgbClr val="FF0000"/>
                </a:solidFill>
              </a:rPr>
              <a:t>	then </a:t>
            </a:r>
            <a:r>
              <a:rPr lang="en-US" b="1" i="1" u="sng" dirty="0">
                <a:solidFill>
                  <a:srgbClr val="FF0000"/>
                </a:solidFill>
              </a:rPr>
              <a:t>I take the other symptoms </a:t>
            </a:r>
            <a:r>
              <a:rPr lang="en-US" b="1" i="1" u="sng" dirty="0">
                <a:solidFill>
                  <a:srgbClr val="0070C0"/>
                </a:solidFill>
              </a:rPr>
              <a:t>more seriously.</a:t>
            </a:r>
          </a:p>
          <a:p>
            <a:pPr algn="ctr"/>
            <a:endParaRPr lang="en-US" b="1" i="1" u="sng" dirty="0">
              <a:solidFill>
                <a:srgbClr val="0070C0"/>
              </a:solidFill>
            </a:endParaRPr>
          </a:p>
          <a:p>
            <a:pPr algn="ctr"/>
            <a:r>
              <a:rPr lang="en-US" dirty="0"/>
              <a:t>The other </a:t>
            </a:r>
            <a:r>
              <a:rPr lang="en-US" b="1" u="sng" dirty="0"/>
              <a:t>non-specific</a:t>
            </a:r>
            <a:r>
              <a:rPr lang="en-US" dirty="0"/>
              <a:t> symptoms </a:t>
            </a:r>
            <a:r>
              <a:rPr lang="en-US" u="sng" dirty="0"/>
              <a:t>DO need attention</a:t>
            </a:r>
            <a:r>
              <a:rPr lang="en-US" dirty="0"/>
              <a:t>,                             </a:t>
            </a:r>
          </a:p>
          <a:p>
            <a:pPr marL="0" indent="0" algn="ctr">
              <a:buNone/>
            </a:pPr>
            <a:r>
              <a:rPr lang="en-US" dirty="0"/>
              <a:t>but you might be able to reassure the patient                                  </a:t>
            </a:r>
          </a:p>
          <a:p>
            <a:pPr marL="0" indent="0" algn="ctr">
              <a:buNone/>
            </a:pPr>
            <a:r>
              <a:rPr lang="en-US" dirty="0"/>
              <a:t>and use </a:t>
            </a:r>
            <a:r>
              <a:rPr lang="en-US" i="1" u="sng" dirty="0"/>
              <a:t>conservative</a:t>
            </a:r>
            <a:r>
              <a:rPr lang="en-US" dirty="0"/>
              <a:t> treatment.</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988331" y="3167740"/>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03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B2D25-3AFF-4FF0-815F-45750D00E639}"/>
              </a:ext>
            </a:extLst>
          </p:cNvPr>
          <p:cNvSpPr>
            <a:spLocks noGrp="1"/>
          </p:cNvSpPr>
          <p:nvPr>
            <p:ph type="title"/>
          </p:nvPr>
        </p:nvSpPr>
        <p:spPr/>
        <p:txBody>
          <a:bodyPr>
            <a:normAutofit fontScale="90000"/>
          </a:bodyPr>
          <a:lstStyle/>
          <a:p>
            <a:pPr algn="ctr"/>
            <a:r>
              <a:rPr lang="en-US" b="1" dirty="0"/>
              <a:t>The definition of Long </a:t>
            </a:r>
            <a:r>
              <a:rPr lang="en-US" b="1" dirty="0" err="1"/>
              <a:t>Covid</a:t>
            </a:r>
            <a:r>
              <a:rPr lang="en-US" b="1" dirty="0"/>
              <a:t> </a:t>
            </a:r>
            <a:br>
              <a:rPr lang="en-US" b="1" dirty="0"/>
            </a:br>
            <a:r>
              <a:rPr lang="en-US" b="1" dirty="0"/>
              <a:t>reminds me of </a:t>
            </a:r>
            <a:r>
              <a:rPr lang="en-US" b="1" dirty="0">
                <a:latin typeface="Abadi MT Condensed Extra Bold" charset="0"/>
                <a:ea typeface="Abadi MT Condensed Extra Bold" charset="0"/>
                <a:cs typeface="Abadi MT Condensed Extra Bold" charset="0"/>
              </a:rPr>
              <a:t>“Alice in Wonderland”</a:t>
            </a:r>
            <a:br>
              <a:rPr lang="en-US" b="1" dirty="0">
                <a:latin typeface="Abadi MT Condensed Extra Bold" charset="0"/>
                <a:ea typeface="Abadi MT Condensed Extra Bold" charset="0"/>
                <a:cs typeface="Abadi MT Condensed Extra Bold" charset="0"/>
              </a:rPr>
            </a:br>
            <a:endParaRPr lang="en-US" b="1" dirty="0">
              <a:latin typeface="Abadi MT Condensed Extra Bold" charset="0"/>
              <a:ea typeface="Abadi MT Condensed Extra Bold" charset="0"/>
              <a:cs typeface="Abadi MT Condensed Extra Bold" charset="0"/>
            </a:endParaRPr>
          </a:p>
        </p:txBody>
      </p:sp>
      <p:sp>
        <p:nvSpPr>
          <p:cNvPr id="5" name="Content Placeholder 2">
            <a:extLst>
              <a:ext uri="{FF2B5EF4-FFF2-40B4-BE49-F238E27FC236}">
                <a16:creationId xmlns:a16="http://schemas.microsoft.com/office/drawing/2014/main" id="{4F934653-5EBB-B353-8283-BF30A5B310EC}"/>
              </a:ext>
            </a:extLst>
          </p:cNvPr>
          <p:cNvSpPr txBox="1">
            <a:spLocks noGrp="1"/>
          </p:cNvSpPr>
          <p:nvPr>
            <p:ph idx="1"/>
          </p:nvPr>
        </p:nvSpPr>
        <p:spPr>
          <a:xfrm>
            <a:off x="838200" y="1690688"/>
            <a:ext cx="10515600" cy="45983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313131"/>
                </a:solidFill>
                <a:latin typeface="Tate regular"/>
              </a:rPr>
              <a:t>Charles Dodgson in 1876– </a:t>
            </a:r>
            <a:r>
              <a:rPr lang="en-US" dirty="0">
                <a:solidFill>
                  <a:srgbClr val="313131"/>
                </a:solidFill>
                <a:latin typeface="Tate regular"/>
              </a:rPr>
              <a:t>wrote </a:t>
            </a:r>
          </a:p>
          <a:p>
            <a:pPr marL="0" indent="0" algn="ctr">
              <a:buNone/>
            </a:pPr>
            <a:r>
              <a:rPr lang="en-US" b="1" dirty="0">
                <a:solidFill>
                  <a:srgbClr val="313131"/>
                </a:solidFill>
                <a:latin typeface="Tate regular"/>
              </a:rPr>
              <a:t>“</a:t>
            </a:r>
            <a:r>
              <a:rPr lang="en-US" b="1" u="sng" dirty="0">
                <a:solidFill>
                  <a:srgbClr val="00B0F0"/>
                </a:solidFill>
                <a:latin typeface="Tate regular"/>
              </a:rPr>
              <a:t>Alice in Wonderland</a:t>
            </a:r>
            <a:r>
              <a:rPr lang="en-US" b="1" dirty="0">
                <a:solidFill>
                  <a:srgbClr val="313131"/>
                </a:solidFill>
                <a:latin typeface="Tate regular"/>
              </a:rPr>
              <a:t>” and “</a:t>
            </a:r>
            <a:r>
              <a:rPr lang="en-US" b="1" u="sng" dirty="0">
                <a:solidFill>
                  <a:srgbClr val="00B0F0"/>
                </a:solidFill>
                <a:latin typeface="Tate regular"/>
              </a:rPr>
              <a:t>Through The Looking Glass</a:t>
            </a:r>
            <a:r>
              <a:rPr lang="en-US" b="1" dirty="0">
                <a:solidFill>
                  <a:srgbClr val="313131"/>
                </a:solidFill>
                <a:latin typeface="Tate regular"/>
              </a:rPr>
              <a:t>”                                                                </a:t>
            </a:r>
            <a:r>
              <a:rPr lang="en-US" dirty="0">
                <a:solidFill>
                  <a:srgbClr val="313131"/>
                </a:solidFill>
                <a:latin typeface="Tate regular"/>
              </a:rPr>
              <a:t>that are full of jokes about naming and </a:t>
            </a:r>
            <a:r>
              <a:rPr lang="en-US" i="1" u="sng" dirty="0">
                <a:solidFill>
                  <a:srgbClr val="313131"/>
                </a:solidFill>
                <a:latin typeface="Tate regular"/>
              </a:rPr>
              <a:t>slippery identities </a:t>
            </a:r>
            <a:r>
              <a:rPr lang="en-US" dirty="0">
                <a:solidFill>
                  <a:srgbClr val="313131"/>
                </a:solidFill>
                <a:latin typeface="Tate regular"/>
              </a:rPr>
              <a:t>–                                                    problems that are </a:t>
            </a:r>
            <a:r>
              <a:rPr lang="en-US" b="1" u="sng" dirty="0">
                <a:solidFill>
                  <a:srgbClr val="7030A0"/>
                </a:solidFill>
                <a:latin typeface="Tate regular"/>
              </a:rPr>
              <a:t>each closely related</a:t>
            </a:r>
            <a:r>
              <a:rPr lang="en-US" dirty="0">
                <a:solidFill>
                  <a:srgbClr val="313131"/>
                </a:solidFill>
                <a:latin typeface="Tate regular"/>
              </a:rPr>
              <a:t>. </a:t>
            </a:r>
          </a:p>
          <a:p>
            <a:pPr marL="0" indent="0" algn="ctr">
              <a:buNone/>
            </a:pPr>
            <a:r>
              <a:rPr lang="en-US" b="1" dirty="0">
                <a:solidFill>
                  <a:srgbClr val="313131"/>
                </a:solidFill>
                <a:latin typeface="Tate regular"/>
              </a:rPr>
              <a:t>Alice</a:t>
            </a:r>
            <a:r>
              <a:rPr lang="en-US" dirty="0">
                <a:solidFill>
                  <a:srgbClr val="313131"/>
                </a:solidFill>
                <a:latin typeface="Tate regular"/>
              </a:rPr>
              <a:t> is continually coming up against the </a:t>
            </a:r>
            <a:r>
              <a:rPr lang="en-US" b="1" u="sng" dirty="0">
                <a:solidFill>
                  <a:srgbClr val="313131"/>
                </a:solidFill>
                <a:latin typeface="Tate regular"/>
              </a:rPr>
              <a:t>unpredictability of speech</a:t>
            </a:r>
            <a:r>
              <a:rPr lang="en-US" b="1" dirty="0">
                <a:solidFill>
                  <a:srgbClr val="313131"/>
                </a:solidFill>
                <a:latin typeface="Tate regular"/>
              </a:rPr>
              <a:t> and </a:t>
            </a:r>
            <a:r>
              <a:rPr lang="en-US" b="1" u="sng" dirty="0">
                <a:solidFill>
                  <a:srgbClr val="313131"/>
                </a:solidFill>
                <a:latin typeface="Tate regular"/>
              </a:rPr>
              <a:t>text of the Mad Hatter</a:t>
            </a:r>
            <a:r>
              <a:rPr lang="en-US" b="1" dirty="0">
                <a:solidFill>
                  <a:srgbClr val="313131"/>
                </a:solidFill>
                <a:latin typeface="Tate regular"/>
              </a:rPr>
              <a:t>, </a:t>
            </a:r>
            <a:r>
              <a:rPr lang="en-US" dirty="0">
                <a:solidFill>
                  <a:srgbClr val="313131"/>
                </a:solidFill>
                <a:latin typeface="Tate regular"/>
              </a:rPr>
              <a:t>such as:</a:t>
            </a:r>
          </a:p>
          <a:p>
            <a:r>
              <a:rPr lang="en-US" b="1" dirty="0">
                <a:solidFill>
                  <a:srgbClr val="C00000"/>
                </a:solidFill>
                <a:latin typeface="Tate regular"/>
              </a:rPr>
              <a:t>The Mad Hatter: </a:t>
            </a:r>
          </a:p>
          <a:p>
            <a:pPr marL="0" indent="0">
              <a:buNone/>
            </a:pPr>
            <a:r>
              <a:rPr lang="en-US" dirty="0">
                <a:solidFill>
                  <a:srgbClr val="313131"/>
                </a:solidFill>
                <a:latin typeface="Tate regular"/>
              </a:rPr>
              <a:t>     </a:t>
            </a:r>
            <a:r>
              <a:rPr lang="en-US" b="1" i="1" dirty="0">
                <a:solidFill>
                  <a:srgbClr val="0070C0"/>
                </a:solidFill>
                <a:latin typeface="Tate regular"/>
              </a:rPr>
              <a:t>“I use a word to mean exactly what I </a:t>
            </a:r>
            <a:r>
              <a:rPr lang="en-US" b="1" i="1" u="sng" dirty="0">
                <a:solidFill>
                  <a:srgbClr val="00B050"/>
                </a:solidFill>
                <a:latin typeface="Tate regular"/>
              </a:rPr>
              <a:t>want</a:t>
            </a:r>
            <a:r>
              <a:rPr lang="en-US" b="1" i="1" dirty="0">
                <a:solidFill>
                  <a:srgbClr val="0070C0"/>
                </a:solidFill>
                <a:latin typeface="Tate regular"/>
              </a:rPr>
              <a:t> it to mean.”</a:t>
            </a:r>
          </a:p>
          <a:p>
            <a:r>
              <a:rPr lang="en-US" b="1" dirty="0">
                <a:solidFill>
                  <a:srgbClr val="C00000"/>
                </a:solidFill>
                <a:latin typeface="Tate regular"/>
              </a:rPr>
              <a:t>Alice:</a:t>
            </a:r>
            <a:r>
              <a:rPr lang="en-US" dirty="0">
                <a:solidFill>
                  <a:srgbClr val="C00000"/>
                </a:solidFill>
                <a:latin typeface="Tate regular"/>
              </a:rPr>
              <a:t> </a:t>
            </a:r>
          </a:p>
          <a:p>
            <a:pPr marL="0" indent="0">
              <a:buNone/>
            </a:pPr>
            <a:r>
              <a:rPr lang="en-US" dirty="0">
                <a:solidFill>
                  <a:srgbClr val="313131"/>
                </a:solidFill>
                <a:latin typeface="Tate regular"/>
              </a:rPr>
              <a:t>     </a:t>
            </a:r>
            <a:r>
              <a:rPr lang="en-US" b="1" i="1" dirty="0">
                <a:solidFill>
                  <a:srgbClr val="0070C0"/>
                </a:solidFill>
                <a:latin typeface="Tate regular"/>
              </a:rPr>
              <a:t>“But then no one will know what you </a:t>
            </a:r>
            <a:r>
              <a:rPr lang="en-US" b="1" i="1" u="sng" dirty="0">
                <a:solidFill>
                  <a:srgbClr val="00B050"/>
                </a:solidFill>
                <a:latin typeface="Tate regular"/>
              </a:rPr>
              <a:t>mean</a:t>
            </a:r>
            <a:r>
              <a:rPr lang="en-US" b="1" i="1" dirty="0">
                <a:solidFill>
                  <a:srgbClr val="0070C0"/>
                </a:solidFill>
                <a:latin typeface="Tate regular"/>
              </a:rPr>
              <a:t>.”</a:t>
            </a:r>
            <a:endParaRPr lang="en-US" b="1" i="1" dirty="0">
              <a:solidFill>
                <a:srgbClr val="0070C0"/>
              </a:solidFill>
            </a:endParaRP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32688" y="1475127"/>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891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4C9C6-BB44-1702-401A-19CA2CC5F16B}"/>
              </a:ext>
            </a:extLst>
          </p:cNvPr>
          <p:cNvSpPr>
            <a:spLocks noGrp="1"/>
          </p:cNvSpPr>
          <p:nvPr>
            <p:ph type="title"/>
          </p:nvPr>
        </p:nvSpPr>
        <p:spPr/>
        <p:txBody>
          <a:bodyPr>
            <a:normAutofit/>
          </a:bodyPr>
          <a:lstStyle/>
          <a:p>
            <a:pPr algn="ctr"/>
            <a:br>
              <a:rPr lang="en-US" b="1" i="1" dirty="0"/>
            </a:br>
            <a:endParaRPr lang="en-US" dirty="0"/>
          </a:p>
        </p:txBody>
      </p:sp>
      <p:sp>
        <p:nvSpPr>
          <p:cNvPr id="3" name="Content Placeholder 2">
            <a:extLst>
              <a:ext uri="{FF2B5EF4-FFF2-40B4-BE49-F238E27FC236}">
                <a16:creationId xmlns:a16="http://schemas.microsoft.com/office/drawing/2014/main" id="{26139318-44DB-518E-D72F-96B54F5BD07E}"/>
              </a:ext>
            </a:extLst>
          </p:cNvPr>
          <p:cNvSpPr>
            <a:spLocks noGrp="1"/>
          </p:cNvSpPr>
          <p:nvPr>
            <p:ph idx="1"/>
          </p:nvPr>
        </p:nvSpPr>
        <p:spPr>
          <a:xfrm>
            <a:off x="838200" y="1937684"/>
            <a:ext cx="10515600" cy="4351338"/>
          </a:xfrm>
        </p:spPr>
        <p:txBody>
          <a:bodyPr>
            <a:normAutofit lnSpcReduction="10000"/>
          </a:bodyPr>
          <a:lstStyle/>
          <a:p>
            <a:pPr marL="0" indent="0" algn="ctr">
              <a:buNone/>
            </a:pPr>
            <a:r>
              <a:rPr lang="en-US" sz="4000" dirty="0"/>
              <a:t>Potter Stewart, </a:t>
            </a:r>
          </a:p>
          <a:p>
            <a:pPr marL="0" indent="0" algn="ctr">
              <a:buNone/>
            </a:pPr>
            <a:r>
              <a:rPr lang="en-US" sz="4000" dirty="0"/>
              <a:t>an associate justice </a:t>
            </a:r>
          </a:p>
          <a:p>
            <a:pPr marL="0" indent="0" algn="ctr">
              <a:buNone/>
            </a:pPr>
            <a:r>
              <a:rPr lang="en-US" sz="4000" dirty="0"/>
              <a:t>of the Supreme Court from 1958 to 1981, </a:t>
            </a:r>
          </a:p>
          <a:p>
            <a:pPr marL="0" indent="0" algn="ctr">
              <a:buNone/>
            </a:pPr>
            <a:r>
              <a:rPr lang="en-US" sz="4000" dirty="0"/>
              <a:t>is frequently remembered for his famous </a:t>
            </a:r>
          </a:p>
          <a:p>
            <a:pPr marL="0" indent="0" algn="ctr">
              <a:buNone/>
            </a:pPr>
            <a:r>
              <a:rPr lang="en-US" sz="4000" b="1" dirty="0"/>
              <a:t>non-definition of “obscenity”</a:t>
            </a:r>
            <a:r>
              <a:rPr lang="en-US" sz="4000" dirty="0"/>
              <a:t>: </a:t>
            </a:r>
          </a:p>
          <a:p>
            <a:pPr marL="0" indent="0" algn="ctr">
              <a:buNone/>
            </a:pPr>
            <a:endParaRPr lang="en-US" sz="4000" dirty="0"/>
          </a:p>
          <a:p>
            <a:pPr marL="0" indent="0" algn="ctr">
              <a:buNone/>
            </a:pPr>
            <a:r>
              <a:rPr lang="en-US" sz="4000" b="1" i="1" dirty="0">
                <a:solidFill>
                  <a:srgbClr val="00B0F0"/>
                </a:solidFill>
              </a:rPr>
              <a:t>“I </a:t>
            </a:r>
            <a:r>
              <a:rPr lang="en-US" sz="4000" b="1" i="1" u="sng" dirty="0">
                <a:solidFill>
                  <a:srgbClr val="00B0F0"/>
                </a:solidFill>
              </a:rPr>
              <a:t>know</a:t>
            </a:r>
            <a:r>
              <a:rPr lang="en-US" sz="4000" b="1" i="1" dirty="0">
                <a:solidFill>
                  <a:srgbClr val="00B0F0"/>
                </a:solidFill>
              </a:rPr>
              <a:t> it when I </a:t>
            </a:r>
            <a:r>
              <a:rPr lang="en-US" sz="4000" b="1" i="1" u="sng" dirty="0">
                <a:solidFill>
                  <a:srgbClr val="00B0F0"/>
                </a:solidFill>
              </a:rPr>
              <a:t>see</a:t>
            </a:r>
            <a:r>
              <a:rPr lang="en-US" sz="4000" b="1" i="1" dirty="0">
                <a:solidFill>
                  <a:srgbClr val="00B0F0"/>
                </a:solidFill>
              </a:rPr>
              <a:t> it.”</a:t>
            </a:r>
            <a:r>
              <a:rPr lang="en-US" sz="4000" b="1" dirty="0">
                <a:solidFill>
                  <a:srgbClr val="00B0F0"/>
                </a:solidFill>
              </a:rPr>
              <a:t> </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71599" y="1667755"/>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200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EE8FEB-A073-AFB4-D9C6-9AFF22D074B1}"/>
              </a:ext>
            </a:extLst>
          </p:cNvPr>
          <p:cNvSpPr>
            <a:spLocks noGrp="1"/>
          </p:cNvSpPr>
          <p:nvPr>
            <p:ph type="title"/>
          </p:nvPr>
        </p:nvSpPr>
        <p:spPr>
          <a:xfrm>
            <a:off x="1310315" y="1584101"/>
            <a:ext cx="4023360" cy="4198317"/>
          </a:xfrm>
        </p:spPr>
        <p:txBody>
          <a:bodyPr vert="horz" lIns="91440" tIns="45720" rIns="91440" bIns="45720" rtlCol="0" anchor="b">
            <a:normAutofit fontScale="90000"/>
          </a:bodyPr>
          <a:lstStyle/>
          <a:p>
            <a:pPr algn="ctr"/>
            <a:r>
              <a:rPr lang="en-US" sz="2800" b="1" dirty="0"/>
              <a:t>By focusing on only </a:t>
            </a:r>
            <a:br>
              <a:rPr lang="en-US" sz="2800" b="1" dirty="0"/>
            </a:br>
            <a:r>
              <a:rPr lang="en-US" sz="2800" b="1" i="1" u="sng" dirty="0">
                <a:solidFill>
                  <a:srgbClr val="FF0000"/>
                </a:solidFill>
              </a:rPr>
              <a:t>certain</a:t>
            </a:r>
            <a:r>
              <a:rPr lang="en-US" sz="2800" b="1" dirty="0"/>
              <a:t> symptoms, </a:t>
            </a:r>
            <a:br>
              <a:rPr lang="en-US" sz="2800" b="1" dirty="0"/>
            </a:br>
            <a:r>
              <a:rPr lang="en-US" sz="2800" b="1" dirty="0"/>
              <a:t>we may be missing </a:t>
            </a:r>
            <a:br>
              <a:rPr lang="en-US" sz="2800" b="1" dirty="0"/>
            </a:br>
            <a:r>
              <a:rPr lang="en-US" sz="2800" b="1" i="1" u="sng" dirty="0">
                <a:solidFill>
                  <a:srgbClr val="FF0000"/>
                </a:solidFill>
              </a:rPr>
              <a:t>other</a:t>
            </a:r>
            <a:r>
              <a:rPr lang="en-US" sz="2800" b="1" dirty="0"/>
              <a:t> important sequelae.</a:t>
            </a:r>
            <a:br>
              <a:rPr lang="en-US" sz="2800" b="1" dirty="0"/>
            </a:br>
            <a:br>
              <a:rPr lang="en-US" sz="2800" b="1" kern="1200" dirty="0">
                <a:solidFill>
                  <a:schemeClr val="tx1"/>
                </a:solidFill>
              </a:rPr>
            </a:br>
            <a:r>
              <a:rPr lang="en-US" sz="2800" b="1" kern="1200" dirty="0">
                <a:solidFill>
                  <a:schemeClr val="tx1"/>
                </a:solidFill>
                <a:latin typeface="Abadi MT Condensed Extra Bold" charset="0"/>
                <a:ea typeface="Abadi MT Condensed Extra Bold" charset="0"/>
                <a:cs typeface="Abadi MT Condensed Extra Bold" charset="0"/>
              </a:rPr>
              <a:t>Other manifestations, particularly </a:t>
            </a:r>
            <a:r>
              <a:rPr lang="en-US" sz="2800" b="1" i="1" kern="1200" dirty="0">
                <a:solidFill>
                  <a:srgbClr val="00B050"/>
                </a:solidFill>
                <a:latin typeface="Abadi MT Condensed Extra Bold" charset="0"/>
                <a:ea typeface="Abadi MT Condensed Extra Bold" charset="0"/>
                <a:cs typeface="Abadi MT Condensed Extra Bold" charset="0"/>
              </a:rPr>
              <a:t>neuropathies</a:t>
            </a:r>
            <a:r>
              <a:rPr lang="en-US" sz="2800" b="1" kern="1200" dirty="0">
                <a:solidFill>
                  <a:schemeClr val="tx1"/>
                </a:solidFill>
              </a:rPr>
              <a:t>, </a:t>
            </a:r>
            <a:br>
              <a:rPr lang="en-US" sz="2800" b="1" kern="1200" dirty="0">
                <a:solidFill>
                  <a:schemeClr val="tx1"/>
                </a:solidFill>
              </a:rPr>
            </a:br>
            <a:r>
              <a:rPr lang="en-US" sz="2800" b="1" kern="1200" dirty="0">
                <a:solidFill>
                  <a:schemeClr val="tx1"/>
                </a:solidFill>
              </a:rPr>
              <a:t>may be present</a:t>
            </a:r>
            <a:br>
              <a:rPr lang="en-US" sz="2800" b="1" kern="1200" dirty="0">
                <a:solidFill>
                  <a:schemeClr val="tx1"/>
                </a:solidFill>
              </a:rPr>
            </a:br>
            <a:r>
              <a:rPr lang="en-US" sz="2800" b="1" kern="1200" dirty="0">
                <a:solidFill>
                  <a:schemeClr val="tx1"/>
                </a:solidFill>
              </a:rPr>
              <a:t>but not listed </a:t>
            </a:r>
            <a:br>
              <a:rPr lang="en-US" sz="2800" b="1" kern="1200" dirty="0">
                <a:solidFill>
                  <a:schemeClr val="tx1"/>
                </a:solidFill>
              </a:rPr>
            </a:br>
            <a:r>
              <a:rPr lang="en-US" sz="2800" b="1" kern="1200" dirty="0">
                <a:solidFill>
                  <a:schemeClr val="tx1"/>
                </a:solidFill>
              </a:rPr>
              <a:t>under the Long-Haul diagnosis.</a:t>
            </a: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Content Placeholder 8" descr="A picture containing diagram&#10;&#10;Description automatically generated">
            <a:extLst>
              <a:ext uri="{FF2B5EF4-FFF2-40B4-BE49-F238E27FC236}">
                <a16:creationId xmlns:a16="http://schemas.microsoft.com/office/drawing/2014/main" id="{C8F65C25-E1FF-7CE4-E134-9C483C7EEEA5}"/>
              </a:ext>
            </a:extLst>
          </p:cNvPr>
          <p:cNvPicPr>
            <a:picLocks noGrp="1" noChangeAspect="1"/>
          </p:cNvPicPr>
          <p:nvPr>
            <p:ph idx="1"/>
          </p:nvPr>
        </p:nvPicPr>
        <p:blipFill>
          <a:blip r:embed="rId2"/>
          <a:stretch>
            <a:fillRect/>
          </a:stretch>
        </p:blipFill>
        <p:spPr>
          <a:xfrm>
            <a:off x="5571076" y="625684"/>
            <a:ext cx="6095396" cy="5455380"/>
          </a:xfrm>
          <a:prstGeom prst="rect">
            <a:avLst/>
          </a:prstGeom>
        </p:spPr>
      </p:pic>
    </p:spTree>
    <p:extLst>
      <p:ext uri="{BB962C8B-B14F-4D97-AF65-F5344CB8AC3E}">
        <p14:creationId xmlns:p14="http://schemas.microsoft.com/office/powerpoint/2010/main" val="2182610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82DB8-6CDD-D68C-6A1E-6E2E486FB678}"/>
              </a:ext>
            </a:extLst>
          </p:cNvPr>
          <p:cNvSpPr>
            <a:spLocks noGrp="1"/>
          </p:cNvSpPr>
          <p:nvPr>
            <p:ph type="title"/>
          </p:nvPr>
        </p:nvSpPr>
        <p:spPr>
          <a:xfrm>
            <a:off x="838200" y="500062"/>
            <a:ext cx="10515600" cy="1854831"/>
          </a:xfrm>
        </p:spPr>
        <p:txBody>
          <a:bodyPr>
            <a:noAutofit/>
          </a:bodyPr>
          <a:lstStyle/>
          <a:p>
            <a:pPr algn="ctr"/>
            <a:r>
              <a:rPr lang="en-US" sz="3600" b="1" dirty="0">
                <a:latin typeface="Abadi MT Condensed Extra Bold" charset="0"/>
                <a:ea typeface="Abadi MT Condensed Extra Bold" charset="0"/>
                <a:cs typeface="Abadi MT Condensed Extra Bold" charset="0"/>
              </a:rPr>
              <a:t>“Anxiety” or “Post-Traumatic Stress Syndrome” </a:t>
            </a:r>
            <a:br>
              <a:rPr lang="en-US" sz="3600" b="1" dirty="0">
                <a:latin typeface="Abadi MT Condensed Extra Bold" charset="0"/>
                <a:ea typeface="Abadi MT Condensed Extra Bold" charset="0"/>
                <a:cs typeface="Abadi MT Condensed Extra Bold" charset="0"/>
              </a:rPr>
            </a:br>
            <a:r>
              <a:rPr lang="en-US" sz="3600" b="1" dirty="0"/>
              <a:t>diagnosis </a:t>
            </a:r>
            <a:r>
              <a:rPr lang="en-US" sz="3600" b="1" i="1" u="sng" dirty="0">
                <a:solidFill>
                  <a:srgbClr val="00B0F0"/>
                </a:solidFill>
              </a:rPr>
              <a:t>before infection </a:t>
            </a:r>
            <a:br>
              <a:rPr lang="en-US" sz="3600" b="1" dirty="0"/>
            </a:br>
            <a:r>
              <a:rPr lang="en-US" sz="3600" b="1" dirty="0"/>
              <a:t>was </a:t>
            </a:r>
            <a:r>
              <a:rPr lang="en-US" sz="3600" b="1" u="sng" dirty="0">
                <a:solidFill>
                  <a:srgbClr val="FF0000"/>
                </a:solidFill>
                <a:latin typeface="Abadi MT Condensed Extra Bold" charset="0"/>
                <a:ea typeface="Abadi MT Condensed Extra Bold" charset="0"/>
                <a:cs typeface="Abadi MT Condensed Extra Bold" charset="0"/>
              </a:rPr>
              <a:t>highly predictive</a:t>
            </a:r>
            <a:r>
              <a:rPr lang="en-US" sz="3600" b="1" dirty="0">
                <a:solidFill>
                  <a:srgbClr val="FF0000"/>
                </a:solidFill>
                <a:latin typeface="Abadi MT Condensed Extra Bold" charset="0"/>
                <a:ea typeface="Abadi MT Condensed Extra Bold" charset="0"/>
                <a:cs typeface="Abadi MT Condensed Extra Bold" charset="0"/>
              </a:rPr>
              <a:t> of developing Long Covid</a:t>
            </a:r>
            <a:r>
              <a:rPr lang="en-US" sz="3600" b="1" dirty="0"/>
              <a:t>.</a:t>
            </a:r>
          </a:p>
        </p:txBody>
      </p:sp>
      <p:sp>
        <p:nvSpPr>
          <p:cNvPr id="3" name="Content Placeholder 2">
            <a:extLst>
              <a:ext uri="{FF2B5EF4-FFF2-40B4-BE49-F238E27FC236}">
                <a16:creationId xmlns:a16="http://schemas.microsoft.com/office/drawing/2014/main" id="{098486DF-081D-CA2A-62F3-16ECEB418CBA}"/>
              </a:ext>
            </a:extLst>
          </p:cNvPr>
          <p:cNvSpPr>
            <a:spLocks noGrp="1"/>
          </p:cNvSpPr>
          <p:nvPr>
            <p:ph idx="1"/>
          </p:nvPr>
        </p:nvSpPr>
        <p:spPr>
          <a:xfrm>
            <a:off x="838200" y="2404997"/>
            <a:ext cx="10515600" cy="3433763"/>
          </a:xfrm>
        </p:spPr>
        <p:txBody>
          <a:bodyPr>
            <a:normAutofit/>
          </a:bodyPr>
          <a:lstStyle/>
          <a:p>
            <a:pPr marL="0" indent="0">
              <a:buNone/>
            </a:pPr>
            <a:endParaRPr lang="en-US" dirty="0"/>
          </a:p>
          <a:p>
            <a:r>
              <a:rPr lang="en-US" b="1" i="1" dirty="0"/>
              <a:t>If a close friend or relative developed Long Covid, </a:t>
            </a:r>
          </a:p>
          <a:p>
            <a:pPr marL="0" indent="0">
              <a:buNone/>
            </a:pPr>
            <a:r>
              <a:rPr lang="en-US" b="1" i="1" dirty="0"/>
              <a:t>     </a:t>
            </a:r>
            <a:r>
              <a:rPr lang="en-US" b="1" i="1" u="sng" dirty="0">
                <a:solidFill>
                  <a:srgbClr val="0070C0"/>
                </a:solidFill>
              </a:rPr>
              <a:t>up to 60% </a:t>
            </a:r>
            <a:r>
              <a:rPr lang="en-US" b="1" i="1" u="sng" dirty="0"/>
              <a:t>of Control patients</a:t>
            </a:r>
            <a:r>
              <a:rPr lang="en-US" b="1" i="1" dirty="0"/>
              <a:t> reported Long Covid symptoms.</a:t>
            </a:r>
          </a:p>
          <a:p>
            <a:pPr marL="0" indent="0">
              <a:buNone/>
            </a:pPr>
            <a:endParaRPr lang="en-US" b="1" i="1" dirty="0"/>
          </a:p>
          <a:p>
            <a:r>
              <a:rPr lang="en-US" dirty="0"/>
              <a:t>Many of these Control patients thought they had sustained </a:t>
            </a:r>
          </a:p>
          <a:p>
            <a:pPr marL="0" indent="0">
              <a:buNone/>
            </a:pPr>
            <a:r>
              <a:rPr lang="en-US" dirty="0"/>
              <a:t>    “brain damage.” </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71599" y="2404997"/>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951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CAC20-1371-3F5F-7981-EC06666045BA}"/>
              </a:ext>
            </a:extLst>
          </p:cNvPr>
          <p:cNvSpPr>
            <a:spLocks noGrp="1"/>
          </p:cNvSpPr>
          <p:nvPr>
            <p:ph type="title"/>
          </p:nvPr>
        </p:nvSpPr>
        <p:spPr/>
        <p:txBody>
          <a:bodyPr/>
          <a:lstStyle/>
          <a:p>
            <a:r>
              <a:rPr lang="en-US" b="1" dirty="0"/>
              <a:t>       </a:t>
            </a:r>
            <a:r>
              <a:rPr lang="en-US" b="1" dirty="0">
                <a:latin typeface="Abadi MT Condensed Extra Bold" charset="0"/>
                <a:ea typeface="Abadi MT Condensed Extra Bold" charset="0"/>
                <a:cs typeface="Abadi MT Condensed Extra Bold" charset="0"/>
              </a:rPr>
              <a:t>It is time to start re-assuring patients.</a:t>
            </a:r>
            <a:br>
              <a:rPr lang="en-US" b="1" dirty="0">
                <a:latin typeface="Abadi MT Condensed Extra Bold" charset="0"/>
                <a:ea typeface="Abadi MT Condensed Extra Bold" charset="0"/>
                <a:cs typeface="Abadi MT Condensed Extra Bold" charset="0"/>
              </a:rPr>
            </a:br>
            <a:endParaRPr lang="en-US" b="1" dirty="0">
              <a:latin typeface="Abadi MT Condensed Extra Bold" charset="0"/>
              <a:ea typeface="Abadi MT Condensed Extra Bold" charset="0"/>
              <a:cs typeface="Abadi MT Condensed Extra Bold" charset="0"/>
            </a:endParaRPr>
          </a:p>
        </p:txBody>
      </p:sp>
      <p:sp>
        <p:nvSpPr>
          <p:cNvPr id="3" name="Content Placeholder 2">
            <a:extLst>
              <a:ext uri="{FF2B5EF4-FFF2-40B4-BE49-F238E27FC236}">
                <a16:creationId xmlns:a16="http://schemas.microsoft.com/office/drawing/2014/main" id="{F57931C6-7481-0987-44E4-F661CFE53378}"/>
              </a:ext>
            </a:extLst>
          </p:cNvPr>
          <p:cNvSpPr>
            <a:spLocks noGrp="1"/>
          </p:cNvSpPr>
          <p:nvPr>
            <p:ph idx="1"/>
          </p:nvPr>
        </p:nvSpPr>
        <p:spPr/>
        <p:txBody>
          <a:bodyPr>
            <a:normAutofit/>
          </a:bodyPr>
          <a:lstStyle/>
          <a:p>
            <a:pPr marL="0" indent="0" algn="ctr">
              <a:buNone/>
            </a:pPr>
            <a:r>
              <a:rPr lang="en-US" b="1" dirty="0">
                <a:solidFill>
                  <a:srgbClr val="222222"/>
                </a:solidFill>
                <a:latin typeface="BerninaSansWeb"/>
              </a:rPr>
              <a:t>F</a:t>
            </a:r>
            <a:r>
              <a:rPr lang="en-US" b="1" i="0" u="none" strike="noStrike" dirty="0">
                <a:solidFill>
                  <a:srgbClr val="222222"/>
                </a:solidFill>
                <a:effectLst/>
                <a:latin typeface="BerninaSansWeb"/>
              </a:rPr>
              <a:t>uture research should:</a:t>
            </a:r>
          </a:p>
          <a:p>
            <a:pPr algn="ctr"/>
            <a:r>
              <a:rPr lang="en-US" b="1" i="0" strike="noStrike" dirty="0">
                <a:solidFill>
                  <a:srgbClr val="C00000"/>
                </a:solidFill>
                <a:effectLst/>
                <a:latin typeface="BerninaSansWeb"/>
              </a:rPr>
              <a:t>Not overlook mental health symptoms</a:t>
            </a:r>
            <a:r>
              <a:rPr lang="en-US" b="1" i="0" u="none" strike="noStrike" dirty="0">
                <a:solidFill>
                  <a:srgbClr val="C00000"/>
                </a:solidFill>
                <a:effectLst/>
                <a:latin typeface="BerninaSansWeb"/>
              </a:rPr>
              <a:t>                                            </a:t>
            </a:r>
          </a:p>
          <a:p>
            <a:pPr marL="0" indent="0" algn="ctr">
              <a:buNone/>
            </a:pPr>
            <a:r>
              <a:rPr lang="en-US" dirty="0">
                <a:solidFill>
                  <a:srgbClr val="222222"/>
                </a:solidFill>
                <a:latin typeface="BerninaSansWeb"/>
              </a:rPr>
              <a:t>such as</a:t>
            </a:r>
            <a:r>
              <a:rPr lang="en-US" b="0" i="0" u="none" strike="noStrike" dirty="0">
                <a:solidFill>
                  <a:srgbClr val="222222"/>
                </a:solidFill>
                <a:effectLst/>
                <a:latin typeface="BerninaSansWeb"/>
              </a:rPr>
              <a:t> </a:t>
            </a:r>
            <a:r>
              <a:rPr lang="en-US" b="0" i="0" u="none" strike="noStrike" dirty="0">
                <a:solidFill>
                  <a:srgbClr val="222222"/>
                </a:solidFill>
                <a:effectLst/>
                <a:latin typeface="Abadi MT Condensed Extra Bold" charset="0"/>
                <a:ea typeface="Abadi MT Condensed Extra Bold" charset="0"/>
                <a:cs typeface="Abadi MT Condensed Extra Bold" charset="0"/>
              </a:rPr>
              <a:t>depression</a:t>
            </a:r>
            <a:r>
              <a:rPr lang="en-US" b="0" i="0" u="none" strike="noStrike" dirty="0">
                <a:solidFill>
                  <a:srgbClr val="222222"/>
                </a:solidFill>
                <a:effectLst/>
                <a:latin typeface="BerninaSansWeb"/>
              </a:rPr>
              <a:t> and </a:t>
            </a:r>
            <a:r>
              <a:rPr lang="en-US" b="0" i="0" u="none" strike="noStrike" dirty="0">
                <a:solidFill>
                  <a:srgbClr val="222222"/>
                </a:solidFill>
                <a:effectLst/>
                <a:latin typeface="Abadi MT Condensed Extra Bold" charset="0"/>
                <a:ea typeface="Abadi MT Condensed Extra Bold" charset="0"/>
                <a:cs typeface="Abadi MT Condensed Extra Bold" charset="0"/>
              </a:rPr>
              <a:t>anxiety</a:t>
            </a:r>
            <a:r>
              <a:rPr lang="en-US" b="0" i="0" u="none" strike="noStrike" dirty="0">
                <a:solidFill>
                  <a:srgbClr val="222222"/>
                </a:solidFill>
                <a:effectLst/>
                <a:latin typeface="BerninaSansWeb"/>
              </a:rPr>
              <a:t> that are treatable.</a:t>
            </a:r>
          </a:p>
          <a:p>
            <a:pPr algn="ctr"/>
            <a:r>
              <a:rPr lang="en-US" b="1" dirty="0">
                <a:solidFill>
                  <a:srgbClr val="C00000"/>
                </a:solidFill>
                <a:latin typeface="BerninaSansWeb"/>
              </a:rPr>
              <a:t>Look for </a:t>
            </a:r>
            <a:r>
              <a:rPr lang="en-US" b="1" dirty="0">
                <a:solidFill>
                  <a:srgbClr val="0070C0"/>
                </a:solidFill>
                <a:latin typeface="BerninaSansWeb"/>
              </a:rPr>
              <a:t>treatable causes of </a:t>
            </a:r>
            <a:r>
              <a:rPr lang="en-US" b="1" dirty="0">
                <a:solidFill>
                  <a:srgbClr val="00B050"/>
                </a:solidFill>
                <a:latin typeface="BerninaSansWeb"/>
              </a:rPr>
              <a:t>fatigue</a:t>
            </a:r>
            <a:r>
              <a:rPr lang="en-US" b="1" dirty="0">
                <a:solidFill>
                  <a:srgbClr val="0070C0"/>
                </a:solidFill>
                <a:latin typeface="BerninaSansWeb"/>
              </a:rPr>
              <a:t> and </a:t>
            </a:r>
            <a:r>
              <a:rPr lang="en-US" b="1" dirty="0">
                <a:solidFill>
                  <a:srgbClr val="00B050"/>
                </a:solidFill>
                <a:latin typeface="BerninaSansWeb"/>
              </a:rPr>
              <a:t>brain fog</a:t>
            </a:r>
            <a:r>
              <a:rPr lang="en-US" b="1" dirty="0">
                <a:solidFill>
                  <a:srgbClr val="0070C0"/>
                </a:solidFill>
                <a:latin typeface="BerninaSansWeb"/>
              </a:rPr>
              <a:t>               </a:t>
            </a:r>
          </a:p>
          <a:p>
            <a:pPr marL="0" indent="0" algn="ctr">
              <a:buNone/>
            </a:pPr>
            <a:r>
              <a:rPr lang="en-US" dirty="0">
                <a:solidFill>
                  <a:srgbClr val="222222"/>
                </a:solidFill>
                <a:latin typeface="BerninaSansWeb"/>
              </a:rPr>
              <a:t>including </a:t>
            </a:r>
            <a:r>
              <a:rPr lang="en-US" u="sng" dirty="0">
                <a:solidFill>
                  <a:srgbClr val="222222"/>
                </a:solidFill>
                <a:latin typeface="BerninaSansWeb"/>
              </a:rPr>
              <a:t>sleep apnea</a:t>
            </a:r>
            <a:r>
              <a:rPr lang="en-US" dirty="0">
                <a:solidFill>
                  <a:srgbClr val="222222"/>
                </a:solidFill>
                <a:latin typeface="BerninaSansWeb"/>
              </a:rPr>
              <a:t> or “</a:t>
            </a:r>
            <a:r>
              <a:rPr lang="en-US" u="sng" dirty="0">
                <a:solidFill>
                  <a:srgbClr val="222222"/>
                </a:solidFill>
                <a:latin typeface="BerninaSansWeb"/>
              </a:rPr>
              <a:t>autonomic neuropathy</a:t>
            </a:r>
            <a:r>
              <a:rPr lang="en-US" dirty="0">
                <a:solidFill>
                  <a:srgbClr val="222222"/>
                </a:solidFill>
                <a:latin typeface="BerninaSansWeb"/>
              </a:rPr>
              <a:t>”                         </a:t>
            </a:r>
          </a:p>
          <a:p>
            <a:pPr marL="0" indent="0" algn="ctr">
              <a:buNone/>
            </a:pPr>
            <a:r>
              <a:rPr lang="en-US" dirty="0">
                <a:solidFill>
                  <a:srgbClr val="222222"/>
                </a:solidFill>
                <a:latin typeface="BerninaSansWeb"/>
              </a:rPr>
              <a:t>which may </a:t>
            </a:r>
            <a:r>
              <a:rPr lang="en-US" b="1" dirty="0">
                <a:solidFill>
                  <a:srgbClr val="222222"/>
                </a:solidFill>
                <a:latin typeface="BerninaSansWeb"/>
              </a:rPr>
              <a:t>follow</a:t>
            </a:r>
            <a:r>
              <a:rPr lang="en-US" dirty="0">
                <a:solidFill>
                  <a:srgbClr val="222222"/>
                </a:solidFill>
                <a:latin typeface="BerninaSansWeb"/>
              </a:rPr>
              <a:t> Covid.</a:t>
            </a:r>
            <a:endParaRPr lang="en-US" b="0" i="0" u="none" strike="noStrike" dirty="0">
              <a:solidFill>
                <a:srgbClr val="222222"/>
              </a:solidFill>
              <a:effectLst/>
              <a:latin typeface="BerninaSansWeb"/>
            </a:endParaRPr>
          </a:p>
          <a:p>
            <a:pPr algn="ctr"/>
            <a:r>
              <a:rPr lang="en-US" b="1" dirty="0">
                <a:solidFill>
                  <a:srgbClr val="C00000"/>
                </a:solidFill>
                <a:latin typeface="BerninaSansWeb"/>
              </a:rPr>
              <a:t>Stop automatically classifying all Long-Haul patients as </a:t>
            </a:r>
            <a:r>
              <a:rPr lang="en-US" b="1" i="1" dirty="0">
                <a:solidFill>
                  <a:srgbClr val="00B0F0"/>
                </a:solidFill>
                <a:latin typeface="BerninaSansWeb"/>
              </a:rPr>
              <a:t>“</a:t>
            </a:r>
            <a:r>
              <a:rPr lang="en-US" b="1" i="1" u="sng" dirty="0">
                <a:solidFill>
                  <a:srgbClr val="00B0F0"/>
                </a:solidFill>
                <a:latin typeface="BerninaSansWeb"/>
              </a:rPr>
              <a:t>disabled</a:t>
            </a:r>
            <a:r>
              <a:rPr lang="en-US" b="1" i="1" dirty="0">
                <a:solidFill>
                  <a:srgbClr val="00B0F0"/>
                </a:solidFill>
                <a:latin typeface="BerninaSansWeb"/>
              </a:rPr>
              <a:t>”   </a:t>
            </a:r>
            <a:r>
              <a:rPr lang="en-US" dirty="0">
                <a:solidFill>
                  <a:srgbClr val="222222"/>
                </a:solidFill>
                <a:latin typeface="BerninaSansWeb"/>
              </a:rPr>
              <a:t>since this has many consequences for the patient’s self-esteem           as well as their families’ economic futures.  </a:t>
            </a:r>
            <a:endParaRPr lang="en-US" b="0" i="0" u="none" strike="noStrike" dirty="0">
              <a:solidFill>
                <a:srgbClr val="222222"/>
              </a:solidFill>
              <a:effectLst/>
              <a:latin typeface="BerninaSansWeb"/>
            </a:endParaRP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32688" y="1475127"/>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000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F3E53-5424-35D5-125D-FAB93C8411BC}"/>
              </a:ext>
            </a:extLst>
          </p:cNvPr>
          <p:cNvSpPr>
            <a:spLocks noGrp="1"/>
          </p:cNvSpPr>
          <p:nvPr>
            <p:ph type="title"/>
          </p:nvPr>
        </p:nvSpPr>
        <p:spPr/>
        <p:txBody>
          <a:bodyPr>
            <a:normAutofit fontScale="90000"/>
          </a:bodyPr>
          <a:lstStyle/>
          <a:p>
            <a:pPr algn="ctr"/>
            <a:br>
              <a:rPr lang="en-US" dirty="0"/>
            </a:br>
            <a:br>
              <a:rPr lang="en-US" dirty="0"/>
            </a:br>
            <a:r>
              <a:rPr lang="en-US" b="1" dirty="0"/>
              <a:t>Next Goal: </a:t>
            </a:r>
            <a:br>
              <a:rPr lang="en-US" b="1" dirty="0"/>
            </a:br>
            <a:r>
              <a:rPr lang="en-US" b="1" dirty="0">
                <a:solidFill>
                  <a:srgbClr val="C00000"/>
                </a:solidFill>
                <a:latin typeface="Abadi MT Condensed Extra Bold" charset="0"/>
                <a:ea typeface="Abadi MT Condensed Extra Bold" charset="0"/>
                <a:cs typeface="Abadi MT Condensed Extra Bold" charset="0"/>
              </a:rPr>
              <a:t>What are possible </a:t>
            </a:r>
            <a:r>
              <a:rPr lang="en-US" b="1" dirty="0">
                <a:solidFill>
                  <a:srgbClr val="00B0F0"/>
                </a:solidFill>
                <a:latin typeface="Abadi MT Condensed Extra Bold" charset="0"/>
                <a:ea typeface="Abadi MT Condensed Extra Bold" charset="0"/>
                <a:cs typeface="Abadi MT Condensed Extra Bold" charset="0"/>
              </a:rPr>
              <a:t>Causes</a:t>
            </a:r>
            <a:r>
              <a:rPr lang="en-US" b="1" dirty="0">
                <a:solidFill>
                  <a:srgbClr val="C00000"/>
                </a:solidFill>
                <a:latin typeface="Abadi MT Condensed Extra Bold" charset="0"/>
                <a:ea typeface="Abadi MT Condensed Extra Bold" charset="0"/>
                <a:cs typeface="Abadi MT Condensed Extra Bold" charset="0"/>
              </a:rPr>
              <a:t> </a:t>
            </a:r>
            <a:br>
              <a:rPr lang="en-US" b="1" dirty="0">
                <a:solidFill>
                  <a:srgbClr val="C00000"/>
                </a:solidFill>
                <a:latin typeface="Abadi MT Condensed Extra Bold" charset="0"/>
                <a:ea typeface="Abadi MT Condensed Extra Bold" charset="0"/>
                <a:cs typeface="Abadi MT Condensed Extra Bold" charset="0"/>
              </a:rPr>
            </a:br>
            <a:r>
              <a:rPr lang="en-US" b="1" dirty="0">
                <a:solidFill>
                  <a:srgbClr val="C00000"/>
                </a:solidFill>
                <a:latin typeface="Abadi MT Condensed Extra Bold" charset="0"/>
                <a:ea typeface="Abadi MT Condensed Extra Bold" charset="0"/>
                <a:cs typeface="Abadi MT Condensed Extra Bold" charset="0"/>
              </a:rPr>
              <a:t>for Long-Haul </a:t>
            </a:r>
            <a:r>
              <a:rPr lang="en-US" b="1" dirty="0" err="1">
                <a:solidFill>
                  <a:srgbClr val="C00000"/>
                </a:solidFill>
                <a:latin typeface="Abadi MT Condensed Extra Bold" charset="0"/>
                <a:ea typeface="Abadi MT Condensed Extra Bold" charset="0"/>
                <a:cs typeface="Abadi MT Condensed Extra Bold" charset="0"/>
              </a:rPr>
              <a:t>Covid</a:t>
            </a:r>
            <a:r>
              <a:rPr lang="en-US" b="1" dirty="0">
                <a:solidFill>
                  <a:srgbClr val="C00000"/>
                </a:solidFill>
                <a:latin typeface="Abadi MT Condensed Extra Bold" charset="0"/>
                <a:ea typeface="Abadi MT Condensed Extra Bold" charset="0"/>
                <a:cs typeface="Abadi MT Condensed Extra Bold" charset="0"/>
              </a:rPr>
              <a:t>?</a:t>
            </a:r>
            <a:br>
              <a:rPr lang="en-US" b="1" dirty="0">
                <a:solidFill>
                  <a:srgbClr val="C00000"/>
                </a:solidFill>
                <a:latin typeface="Abadi MT Condensed Extra Bold" charset="0"/>
                <a:ea typeface="Abadi MT Condensed Extra Bold" charset="0"/>
                <a:cs typeface="Abadi MT Condensed Extra Bold" charset="0"/>
              </a:rPr>
            </a:br>
            <a:br>
              <a:rPr lang="en-US" b="1" dirty="0"/>
            </a:br>
            <a:endParaRPr lang="en-US" b="1" dirty="0"/>
          </a:p>
        </p:txBody>
      </p:sp>
      <p:sp>
        <p:nvSpPr>
          <p:cNvPr id="3" name="Content Placeholder 2">
            <a:extLst>
              <a:ext uri="{FF2B5EF4-FFF2-40B4-BE49-F238E27FC236}">
                <a16:creationId xmlns:a16="http://schemas.microsoft.com/office/drawing/2014/main" id="{10D3282D-6F28-5E60-B10A-288594740447}"/>
              </a:ext>
            </a:extLst>
          </p:cNvPr>
          <p:cNvSpPr>
            <a:spLocks noGrp="1"/>
          </p:cNvSpPr>
          <p:nvPr>
            <p:ph idx="1"/>
          </p:nvPr>
        </p:nvSpPr>
        <p:spPr/>
        <p:txBody>
          <a:bodyPr>
            <a:normAutofit fontScale="92500" lnSpcReduction="10000"/>
          </a:bodyPr>
          <a:lstStyle/>
          <a:p>
            <a:pPr marL="0" indent="0">
              <a:buNone/>
            </a:pPr>
            <a:endParaRPr lang="en-US" dirty="0"/>
          </a:p>
          <a:p>
            <a:pPr marL="0" indent="0">
              <a:buNone/>
            </a:pPr>
            <a:r>
              <a:rPr lang="en-US" b="1" dirty="0"/>
              <a:t>Persistence of the viral genome or viral antigens</a:t>
            </a:r>
          </a:p>
          <a:p>
            <a:pPr marL="0" indent="0">
              <a:buNone/>
            </a:pPr>
            <a:endParaRPr lang="en-US" b="1" dirty="0"/>
          </a:p>
          <a:p>
            <a:r>
              <a:rPr lang="en-US" dirty="0"/>
              <a:t>We know some viral infections such as </a:t>
            </a:r>
            <a:r>
              <a:rPr lang="en-US" dirty="0">
                <a:latin typeface="Abadi MT Condensed Extra Bold" charset="0"/>
                <a:ea typeface="Abadi MT Condensed Extra Bold" charset="0"/>
                <a:cs typeface="Abadi MT Condensed Extra Bold" charset="0"/>
              </a:rPr>
              <a:t>Epstein-Barr virus </a:t>
            </a:r>
            <a:r>
              <a:rPr lang="en-US" dirty="0"/>
              <a:t>(EBV)                 and other members of the Herpes virus class                                                  will persist in the individual for </a:t>
            </a:r>
            <a:r>
              <a:rPr lang="en-US" b="1" dirty="0"/>
              <a:t>life</a:t>
            </a:r>
            <a:r>
              <a:rPr lang="en-US" dirty="0"/>
              <a:t>,                                                                  with periodic flares of viral replication.</a:t>
            </a:r>
          </a:p>
          <a:p>
            <a:r>
              <a:rPr lang="en-US" dirty="0"/>
              <a:t>Sometimes these flares are symptomatic, such as with </a:t>
            </a:r>
            <a:r>
              <a:rPr lang="en-US" i="1" u="sng" dirty="0"/>
              <a:t>Herpes zoster</a:t>
            </a:r>
            <a:r>
              <a:rPr lang="en-US" dirty="0"/>
              <a:t>               that causes Shingles.</a:t>
            </a:r>
          </a:p>
          <a:p>
            <a:r>
              <a:rPr lang="en-US" dirty="0"/>
              <a:t>Other classes of viruses (associated with cervical cancer) </a:t>
            </a:r>
            <a:r>
              <a:rPr lang="en-US" u="sng" dirty="0"/>
              <a:t>also</a:t>
            </a:r>
            <a:r>
              <a:rPr lang="en-US" dirty="0"/>
              <a:t> persist,                                                     but </a:t>
            </a:r>
            <a:r>
              <a:rPr lang="en-US" u="sng" dirty="0"/>
              <a:t>some strains are worse than others</a:t>
            </a:r>
            <a:r>
              <a:rPr lang="en-US" dirty="0"/>
              <a:t>.</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52144" y="2059089"/>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693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AB0A-F38D-09C7-E024-A89BDC60E0B8}"/>
              </a:ext>
            </a:extLst>
          </p:cNvPr>
          <p:cNvSpPr>
            <a:spLocks noGrp="1"/>
          </p:cNvSpPr>
          <p:nvPr>
            <p:ph type="title"/>
          </p:nvPr>
        </p:nvSpPr>
        <p:spPr/>
        <p:txBody>
          <a:bodyPr>
            <a:noAutofit/>
          </a:bodyPr>
          <a:lstStyle/>
          <a:p>
            <a:pPr algn="ctr"/>
            <a:r>
              <a:rPr lang="en-US" sz="3600" b="1" dirty="0">
                <a:latin typeface="Abadi MT Condensed Extra Bold" charset="0"/>
                <a:ea typeface="Abadi MT Condensed Extra Bold" charset="0"/>
                <a:cs typeface="Abadi MT Condensed Extra Bold" charset="0"/>
              </a:rPr>
              <a:t>Some people may be </a:t>
            </a:r>
            <a:r>
              <a:rPr lang="en-US" sz="3600" i="1" u="sng" dirty="0">
                <a:latin typeface="Abadi MT Condensed Extra Bold" charset="0"/>
                <a:ea typeface="Abadi MT Condensed Extra Bold" charset="0"/>
                <a:cs typeface="Abadi MT Condensed Extra Bold" charset="0"/>
              </a:rPr>
              <a:t>dispos</a:t>
            </a:r>
            <a:r>
              <a:rPr lang="en-US" sz="3600" b="1" i="1" u="sng" dirty="0">
                <a:latin typeface="Abadi MT Condensed Extra Bold" charset="0"/>
                <a:ea typeface="Abadi MT Condensed Extra Bold" charset="0"/>
                <a:cs typeface="Abadi MT Condensed Extra Bold" charset="0"/>
              </a:rPr>
              <a:t>ed</a:t>
            </a:r>
            <a:r>
              <a:rPr lang="en-US" sz="3600" b="1" u="sng" dirty="0">
                <a:latin typeface="Abadi MT Condensed Extra Bold" charset="0"/>
                <a:ea typeface="Abadi MT Condensed Extra Bold" charset="0"/>
                <a:cs typeface="Abadi MT Condensed Extra Bold" charset="0"/>
              </a:rPr>
              <a:t> </a:t>
            </a:r>
            <a:br>
              <a:rPr lang="en-US" sz="3600" b="1" dirty="0">
                <a:latin typeface="Abadi MT Condensed Extra Bold" charset="0"/>
                <a:ea typeface="Abadi MT Condensed Extra Bold" charset="0"/>
                <a:cs typeface="Abadi MT Condensed Extra Bold" charset="0"/>
              </a:rPr>
            </a:br>
            <a:r>
              <a:rPr lang="en-US" sz="3600" b="1" dirty="0">
                <a:latin typeface="Abadi MT Condensed Extra Bold" charset="0"/>
                <a:ea typeface="Abadi MT Condensed Extra Bold" charset="0"/>
                <a:cs typeface="Abadi MT Condensed Extra Bold" charset="0"/>
              </a:rPr>
              <a:t>to Long Covid</a:t>
            </a:r>
            <a:br>
              <a:rPr lang="en-US" sz="3600" b="1" dirty="0"/>
            </a:br>
            <a:endParaRPr lang="en-US" sz="3600" b="1" dirty="0"/>
          </a:p>
        </p:txBody>
      </p:sp>
      <p:sp>
        <p:nvSpPr>
          <p:cNvPr id="3" name="Content Placeholder 2">
            <a:extLst>
              <a:ext uri="{FF2B5EF4-FFF2-40B4-BE49-F238E27FC236}">
                <a16:creationId xmlns:a16="http://schemas.microsoft.com/office/drawing/2014/main" id="{D8DA33A2-5DFF-81C5-EC68-553742FB83EF}"/>
              </a:ext>
            </a:extLst>
          </p:cNvPr>
          <p:cNvSpPr>
            <a:spLocks noGrp="1"/>
          </p:cNvSpPr>
          <p:nvPr>
            <p:ph idx="1"/>
          </p:nvPr>
        </p:nvSpPr>
        <p:spPr>
          <a:xfrm>
            <a:off x="838200" y="1825625"/>
            <a:ext cx="10515600" cy="4351338"/>
          </a:xfrm>
        </p:spPr>
        <p:txBody>
          <a:bodyPr>
            <a:normAutofit/>
          </a:bodyPr>
          <a:lstStyle/>
          <a:p>
            <a:pPr marL="0" indent="0" algn="ctr">
              <a:buNone/>
            </a:pPr>
            <a:r>
              <a:rPr lang="en-US" sz="3400" b="1" dirty="0">
                <a:solidFill>
                  <a:srgbClr val="C00000"/>
                </a:solidFill>
                <a:latin typeface="Abadi MT Condensed Extra Bold" charset="0"/>
                <a:ea typeface="Abadi MT Condensed Extra Bold" charset="0"/>
                <a:cs typeface="Abadi MT Condensed Extra Bold" charset="0"/>
              </a:rPr>
              <a:t>Patients with prior PTSD </a:t>
            </a:r>
          </a:p>
          <a:p>
            <a:pPr marL="0" indent="0" algn="ctr">
              <a:buNone/>
            </a:pPr>
            <a:r>
              <a:rPr lang="en-US" sz="3400" b="1" dirty="0">
                <a:solidFill>
                  <a:srgbClr val="C00000"/>
                </a:solidFill>
                <a:latin typeface="Abadi MT Condensed Extra Bold" charset="0"/>
                <a:ea typeface="Abadi MT Condensed Extra Bold" charset="0"/>
                <a:cs typeface="Abadi MT Condensed Extra Bold" charset="0"/>
              </a:rPr>
              <a:t>have a </a:t>
            </a:r>
            <a:r>
              <a:rPr lang="en-US" sz="3400" b="1" i="1" u="sng" dirty="0">
                <a:solidFill>
                  <a:srgbClr val="C00000"/>
                </a:solidFill>
                <a:latin typeface="Abadi MT Condensed Extra Bold" charset="0"/>
                <a:ea typeface="Abadi MT Condensed Extra Bold" charset="0"/>
                <a:cs typeface="Abadi MT Condensed Extra Bold" charset="0"/>
              </a:rPr>
              <a:t>greatly increased chance of developing Long </a:t>
            </a:r>
            <a:r>
              <a:rPr lang="en-US" sz="3400" b="1" i="1" u="sng" dirty="0" err="1">
                <a:solidFill>
                  <a:srgbClr val="C00000"/>
                </a:solidFill>
                <a:latin typeface="Abadi MT Condensed Extra Bold" charset="0"/>
                <a:ea typeface="Abadi MT Condensed Extra Bold" charset="0"/>
                <a:cs typeface="Abadi MT Condensed Extra Bold" charset="0"/>
              </a:rPr>
              <a:t>Covid</a:t>
            </a:r>
            <a:r>
              <a:rPr lang="en-US" sz="3400" b="1" dirty="0">
                <a:solidFill>
                  <a:srgbClr val="C00000"/>
                </a:solidFill>
                <a:latin typeface="Abadi MT Condensed Extra Bold" charset="0"/>
                <a:ea typeface="Abadi MT Condensed Extra Bold" charset="0"/>
                <a:cs typeface="Abadi MT Condensed Extra Bold" charset="0"/>
              </a:rPr>
              <a:t>. </a:t>
            </a:r>
          </a:p>
          <a:p>
            <a:pPr marL="0" indent="0">
              <a:buNone/>
            </a:pPr>
            <a:endParaRPr lang="en-US" sz="3400" dirty="0"/>
          </a:p>
          <a:p>
            <a:pPr marL="0" indent="0" algn="ctr">
              <a:buNone/>
            </a:pPr>
            <a:r>
              <a:rPr lang="en-US" sz="3400" dirty="0"/>
              <a:t>Several studies suggested that </a:t>
            </a:r>
          </a:p>
          <a:p>
            <a:pPr marL="0" indent="0" algn="ctr">
              <a:buNone/>
            </a:pPr>
            <a:r>
              <a:rPr lang="en-US" sz="3400" b="1" i="1" u="sng" dirty="0"/>
              <a:t>different anatomic brain wiring</a:t>
            </a:r>
            <a:endParaRPr lang="en-US" sz="3400" dirty="0"/>
          </a:p>
          <a:p>
            <a:pPr marL="0" indent="0" algn="ctr">
              <a:buNone/>
            </a:pPr>
            <a:r>
              <a:rPr lang="en-US" sz="3400" dirty="0"/>
              <a:t>     may predispose them to </a:t>
            </a:r>
            <a:r>
              <a:rPr lang="en-US" sz="3400" b="1" dirty="0">
                <a:solidFill>
                  <a:srgbClr val="00B0F0"/>
                </a:solidFill>
                <a:latin typeface="Abadi MT Condensed Extra Bold" charset="0"/>
                <a:ea typeface="Abadi MT Condensed Extra Bold" charset="0"/>
                <a:cs typeface="Abadi MT Condensed Extra Bold" charset="0"/>
              </a:rPr>
              <a:t>chronic fatigue </a:t>
            </a:r>
            <a:r>
              <a:rPr lang="en-US" sz="3400" dirty="0"/>
              <a:t>after a future </a:t>
            </a:r>
            <a:r>
              <a:rPr lang="en-US" sz="3400" b="1" u="sng" dirty="0"/>
              <a:t>stressor.</a:t>
            </a:r>
          </a:p>
          <a:p>
            <a:pPr marL="0" indent="0">
              <a:buNone/>
            </a:pPr>
            <a:endParaRPr lang="en-US" sz="3400" dirty="0"/>
          </a:p>
          <a:p>
            <a:pPr marL="0" indent="0" algn="ctr">
              <a:buNone/>
            </a:pPr>
            <a:endParaRPr lang="en-US" sz="3400" b="1" i="1" dirty="0">
              <a:solidFill>
                <a:srgbClr val="7030A0"/>
              </a:solidFill>
            </a:endParaRP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32688" y="1475127"/>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77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364E-0D48-EBC9-4735-C015F4DB78E3}"/>
              </a:ext>
            </a:extLst>
          </p:cNvPr>
          <p:cNvSpPr>
            <a:spLocks noGrp="1"/>
          </p:cNvSpPr>
          <p:nvPr>
            <p:ph type="title"/>
          </p:nvPr>
        </p:nvSpPr>
        <p:spPr/>
        <p:txBody>
          <a:bodyPr>
            <a:normAutofit/>
          </a:bodyPr>
          <a:lstStyle/>
          <a:p>
            <a:pPr algn="ctr"/>
            <a:r>
              <a:rPr lang="en-US" b="1" dirty="0">
                <a:solidFill>
                  <a:srgbClr val="C00000"/>
                </a:solidFill>
              </a:rPr>
              <a:t>Back to Present-Day COVID Anxiety</a:t>
            </a:r>
            <a:r>
              <a:rPr lang="mr-IN" b="1" dirty="0">
                <a:solidFill>
                  <a:srgbClr val="C00000"/>
                </a:solidFill>
              </a:rPr>
              <a:t>…</a:t>
            </a:r>
            <a:endParaRPr lang="en-US" b="1" dirty="0">
              <a:solidFill>
                <a:srgbClr val="C00000"/>
              </a:solidFill>
            </a:endParaRPr>
          </a:p>
        </p:txBody>
      </p:sp>
      <p:sp>
        <p:nvSpPr>
          <p:cNvPr id="3" name="Content Placeholder 2">
            <a:extLst>
              <a:ext uri="{FF2B5EF4-FFF2-40B4-BE49-F238E27FC236}">
                <a16:creationId xmlns:a16="http://schemas.microsoft.com/office/drawing/2014/main" id="{E0177CB1-70F5-C5BA-B263-B91FE76B0542}"/>
              </a:ext>
            </a:extLst>
          </p:cNvPr>
          <p:cNvSpPr>
            <a:spLocks noGrp="1"/>
          </p:cNvSpPr>
          <p:nvPr>
            <p:ph idx="1"/>
          </p:nvPr>
        </p:nvSpPr>
        <p:spPr/>
        <p:txBody>
          <a:bodyPr/>
          <a:lstStyle/>
          <a:p>
            <a:r>
              <a:rPr lang="en-US" b="1" dirty="0"/>
              <a:t>Will we (or our family) have a </a:t>
            </a:r>
            <a:r>
              <a:rPr lang="en-US" b="1" dirty="0">
                <a:solidFill>
                  <a:srgbClr val="FF0000"/>
                </a:solidFill>
              </a:rPr>
              <a:t>mysterious condition </a:t>
            </a:r>
          </a:p>
          <a:p>
            <a:pPr marL="0" indent="0">
              <a:buNone/>
            </a:pPr>
            <a:r>
              <a:rPr lang="en-US" dirty="0"/>
              <a:t>   with </a:t>
            </a:r>
            <a:r>
              <a:rPr lang="en-US" i="1" u="sng" dirty="0">
                <a:solidFill>
                  <a:srgbClr val="C00000"/>
                </a:solidFill>
              </a:rPr>
              <a:t>fatigue</a:t>
            </a:r>
            <a:r>
              <a:rPr lang="en-US" dirty="0"/>
              <a:t> and </a:t>
            </a:r>
            <a:r>
              <a:rPr lang="en-US" i="1" u="sng" dirty="0">
                <a:solidFill>
                  <a:srgbClr val="C00000"/>
                </a:solidFill>
              </a:rPr>
              <a:t>loss of memory</a:t>
            </a:r>
            <a:r>
              <a:rPr lang="en-US" dirty="0"/>
              <a:t>— like a bad case of </a:t>
            </a:r>
          </a:p>
          <a:p>
            <a:pPr marL="0" indent="0">
              <a:buNone/>
            </a:pPr>
            <a:r>
              <a:rPr lang="en-US" dirty="0"/>
              <a:t>   infectious mononucleosis that does not end?</a:t>
            </a:r>
          </a:p>
          <a:p>
            <a:pPr marL="0" indent="0">
              <a:buNone/>
            </a:pPr>
            <a:endParaRPr lang="en-US" dirty="0"/>
          </a:p>
          <a:p>
            <a:r>
              <a:rPr lang="en-US" b="1" dirty="0"/>
              <a:t>Will we become </a:t>
            </a:r>
            <a:r>
              <a:rPr lang="en-US" b="1" dirty="0">
                <a:solidFill>
                  <a:srgbClr val="FF0000"/>
                </a:solidFill>
              </a:rPr>
              <a:t>DISABLED</a:t>
            </a:r>
            <a:r>
              <a:rPr lang="en-US" b="1" dirty="0"/>
              <a:t> </a:t>
            </a:r>
            <a:r>
              <a:rPr lang="en-US" dirty="0"/>
              <a:t>from our work, home life,                           or activity and exercise routine?</a:t>
            </a:r>
          </a:p>
          <a:p>
            <a:pPr marL="0" indent="0">
              <a:buNone/>
            </a:pPr>
            <a:endParaRPr lang="en-US" dirty="0"/>
          </a:p>
          <a:p>
            <a:r>
              <a:rPr lang="en-US" b="1" dirty="0"/>
              <a:t>Will our </a:t>
            </a:r>
            <a:r>
              <a:rPr lang="en-US" b="1" dirty="0">
                <a:solidFill>
                  <a:srgbClr val="00B050"/>
                </a:solidFill>
              </a:rPr>
              <a:t>Quality of Life and family </a:t>
            </a:r>
            <a:r>
              <a:rPr lang="en-US" dirty="0"/>
              <a:t>be permanently impacted?</a:t>
            </a:r>
          </a:p>
          <a:p>
            <a:endParaRPr lang="en-US" dirty="0"/>
          </a:p>
        </p:txBody>
      </p:sp>
      <p:pic>
        <p:nvPicPr>
          <p:cNvPr id="5" name="Picture 4"/>
          <p:cNvPicPr>
            <a:picLocks noChangeAspect="1"/>
          </p:cNvPicPr>
          <p:nvPr/>
        </p:nvPicPr>
        <p:blipFill>
          <a:blip r:embed="rId2"/>
          <a:stretch>
            <a:fillRect/>
          </a:stretch>
        </p:blipFill>
        <p:spPr>
          <a:xfrm>
            <a:off x="9107509" y="1690689"/>
            <a:ext cx="2335957" cy="1696456"/>
          </a:xfrm>
          <a:prstGeom prst="rect">
            <a:avLst/>
          </a:prstGeom>
        </p:spPr>
      </p:pic>
    </p:spTree>
    <p:extLst>
      <p:ext uri="{BB962C8B-B14F-4D97-AF65-F5344CB8AC3E}">
        <p14:creationId xmlns:p14="http://schemas.microsoft.com/office/powerpoint/2010/main" val="2099115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13B8E-2688-5878-C08C-0154042C0E35}"/>
              </a:ext>
            </a:extLst>
          </p:cNvPr>
          <p:cNvSpPr>
            <a:spLocks noGrp="1"/>
          </p:cNvSpPr>
          <p:nvPr>
            <p:ph type="title"/>
          </p:nvPr>
        </p:nvSpPr>
        <p:spPr/>
        <p:txBody>
          <a:bodyPr>
            <a:normAutofit fontScale="90000"/>
          </a:bodyPr>
          <a:lstStyle/>
          <a:p>
            <a:pPr algn="ctr"/>
            <a:r>
              <a:rPr lang="en-US" b="1" dirty="0">
                <a:solidFill>
                  <a:srgbClr val="C00000"/>
                </a:solidFill>
                <a:latin typeface="Abadi MT Condensed Extra Bold" charset="0"/>
                <a:ea typeface="Abadi MT Condensed Extra Bold" charset="0"/>
                <a:cs typeface="Abadi MT Condensed Extra Bold" charset="0"/>
              </a:rPr>
              <a:t>Persistence of Viral Fragments </a:t>
            </a:r>
            <a:br>
              <a:rPr lang="en-US" b="1" dirty="0">
                <a:solidFill>
                  <a:srgbClr val="C00000"/>
                </a:solidFill>
                <a:latin typeface="Abadi MT Condensed Extra Bold" charset="0"/>
                <a:ea typeface="Abadi MT Condensed Extra Bold" charset="0"/>
                <a:cs typeface="Abadi MT Condensed Extra Bold" charset="0"/>
              </a:rPr>
            </a:br>
            <a:r>
              <a:rPr lang="en-US" b="1" dirty="0">
                <a:solidFill>
                  <a:srgbClr val="C00000"/>
                </a:solidFill>
                <a:latin typeface="Abadi MT Condensed Extra Bold" charset="0"/>
                <a:ea typeface="Abadi MT Condensed Extra Bold" charset="0"/>
                <a:cs typeface="Abadi MT Condensed Extra Bold" charset="0"/>
              </a:rPr>
              <a:t>(either nucleic acids or proteins) from Covid-19</a:t>
            </a:r>
            <a:br>
              <a:rPr lang="en-US" b="1" dirty="0"/>
            </a:br>
            <a:endParaRPr lang="en-US" b="1" dirty="0"/>
          </a:p>
        </p:txBody>
      </p:sp>
      <p:sp>
        <p:nvSpPr>
          <p:cNvPr id="3" name="Content Placeholder 2">
            <a:extLst>
              <a:ext uri="{FF2B5EF4-FFF2-40B4-BE49-F238E27FC236}">
                <a16:creationId xmlns:a16="http://schemas.microsoft.com/office/drawing/2014/main" id="{A88CF723-8E5A-02FD-D984-6E9F3D23AEBD}"/>
              </a:ext>
            </a:extLst>
          </p:cNvPr>
          <p:cNvSpPr>
            <a:spLocks noGrp="1"/>
          </p:cNvSpPr>
          <p:nvPr>
            <p:ph idx="1"/>
          </p:nvPr>
        </p:nvSpPr>
        <p:spPr/>
        <p:txBody>
          <a:bodyPr>
            <a:normAutofit/>
          </a:bodyPr>
          <a:lstStyle/>
          <a:p>
            <a:r>
              <a:rPr lang="en-US" dirty="0"/>
              <a:t>There are reports of </a:t>
            </a:r>
            <a:r>
              <a:rPr lang="en-US" b="1" dirty="0"/>
              <a:t>viral proteins </a:t>
            </a:r>
            <a:r>
              <a:rPr lang="en-US" dirty="0"/>
              <a:t>that persist for a prolonged period in the GI tract.</a:t>
            </a:r>
          </a:p>
          <a:p>
            <a:r>
              <a:rPr lang="en-US" dirty="0"/>
              <a:t>Some host proteins may resemble viral proteins                                        in a process called </a:t>
            </a:r>
            <a:r>
              <a:rPr lang="en-US" b="1" dirty="0"/>
              <a:t>“molecular mimicry.”  </a:t>
            </a:r>
          </a:p>
          <a:p>
            <a:r>
              <a:rPr lang="en-US" dirty="0"/>
              <a:t>A form of arthritis called </a:t>
            </a:r>
            <a:r>
              <a:rPr lang="en-US" b="1" dirty="0"/>
              <a:t>Reiter’s Syndrome</a:t>
            </a:r>
            <a:r>
              <a:rPr lang="en-US" dirty="0"/>
              <a:t>*                                                 that occurs more frequently in individuals with particular genes                         after infection with certain bacteria </a:t>
            </a:r>
          </a:p>
          <a:p>
            <a:endParaRPr lang="en-US" i="1" dirty="0">
              <a:solidFill>
                <a:srgbClr val="00B0F0"/>
              </a:solidFill>
            </a:endParaRPr>
          </a:p>
          <a:p>
            <a:r>
              <a:rPr lang="en-US" i="1" dirty="0">
                <a:solidFill>
                  <a:srgbClr val="00B0F0"/>
                </a:solidFill>
              </a:rPr>
              <a:t>(*Now renamed Seronegative Spondylo-Arthropathy)</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32688" y="1475127"/>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68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EA81-7DFA-FC7D-A9EC-A918EC5E4AC1}"/>
              </a:ext>
            </a:extLst>
          </p:cNvPr>
          <p:cNvSpPr>
            <a:spLocks noGrp="1"/>
          </p:cNvSpPr>
          <p:nvPr>
            <p:ph type="title"/>
          </p:nvPr>
        </p:nvSpPr>
        <p:spPr>
          <a:xfrm>
            <a:off x="838200" y="365125"/>
            <a:ext cx="10515600" cy="1711869"/>
          </a:xfrm>
        </p:spPr>
        <p:txBody>
          <a:bodyPr>
            <a:noAutofit/>
          </a:bodyPr>
          <a:lstStyle/>
          <a:p>
            <a:pPr algn="ctr"/>
            <a:r>
              <a:rPr lang="en-US" sz="3600" b="1" dirty="0">
                <a:solidFill>
                  <a:srgbClr val="C00000"/>
                </a:solidFill>
                <a:latin typeface="Abadi MT Condensed Extra Bold" charset="0"/>
                <a:ea typeface="Abadi MT Condensed Extra Bold" charset="0"/>
                <a:cs typeface="Abadi MT Condensed Extra Bold" charset="0"/>
              </a:rPr>
              <a:t>Could Covid-19 </a:t>
            </a:r>
            <a:br>
              <a:rPr lang="en-US" sz="3600" b="1" dirty="0">
                <a:solidFill>
                  <a:srgbClr val="C00000"/>
                </a:solidFill>
                <a:latin typeface="Abadi MT Condensed Extra Bold" charset="0"/>
                <a:ea typeface="Abadi MT Condensed Extra Bold" charset="0"/>
                <a:cs typeface="Abadi MT Condensed Extra Bold" charset="0"/>
              </a:rPr>
            </a:br>
            <a:r>
              <a:rPr lang="en-US" sz="3600" b="1" dirty="0">
                <a:solidFill>
                  <a:srgbClr val="C00000"/>
                </a:solidFill>
                <a:latin typeface="Abadi MT Condensed Extra Bold" charset="0"/>
                <a:ea typeface="Abadi MT Condensed Extra Bold" charset="0"/>
                <a:cs typeface="Abadi MT Condensed Extra Bold" charset="0"/>
              </a:rPr>
              <a:t>have a place of </a:t>
            </a:r>
            <a:br>
              <a:rPr lang="en-US" sz="3600" b="1" dirty="0">
                <a:solidFill>
                  <a:srgbClr val="C00000"/>
                </a:solidFill>
                <a:latin typeface="Abadi MT Condensed Extra Bold" charset="0"/>
                <a:ea typeface="Abadi MT Condensed Extra Bold" charset="0"/>
                <a:cs typeface="Abadi MT Condensed Extra Bold" charset="0"/>
              </a:rPr>
            </a:br>
            <a:r>
              <a:rPr lang="en-US" sz="3600" b="1" i="1" dirty="0">
                <a:solidFill>
                  <a:srgbClr val="00B050"/>
                </a:solidFill>
                <a:latin typeface="Abadi MT Condensed Extra Bold" charset="0"/>
                <a:ea typeface="Abadi MT Condensed Extra Bold" charset="0"/>
                <a:cs typeface="Abadi MT Condensed Extra Bold" charset="0"/>
              </a:rPr>
              <a:t>dormancy or low-level replication </a:t>
            </a:r>
            <a:br>
              <a:rPr lang="en-US" sz="3600" b="1" dirty="0">
                <a:solidFill>
                  <a:srgbClr val="C00000"/>
                </a:solidFill>
                <a:latin typeface="Abadi MT Condensed Extra Bold" charset="0"/>
                <a:ea typeface="Abadi MT Condensed Extra Bold" charset="0"/>
                <a:cs typeface="Abadi MT Condensed Extra Bold" charset="0"/>
              </a:rPr>
            </a:br>
            <a:r>
              <a:rPr lang="en-US" sz="3600" b="1" dirty="0">
                <a:solidFill>
                  <a:srgbClr val="C00000"/>
                </a:solidFill>
                <a:latin typeface="Abadi MT Condensed Extra Bold" charset="0"/>
                <a:ea typeface="Abadi MT Condensed Extra Bold" charset="0"/>
                <a:cs typeface="Abadi MT Condensed Extra Bold" charset="0"/>
              </a:rPr>
              <a:t>somewhere in the body?</a:t>
            </a:r>
            <a:br>
              <a:rPr lang="en-US" sz="3600" b="1" dirty="0">
                <a:solidFill>
                  <a:srgbClr val="C00000"/>
                </a:solidFill>
              </a:rPr>
            </a:br>
            <a:endParaRPr lang="en-US" sz="3600" b="1" dirty="0">
              <a:solidFill>
                <a:srgbClr val="C00000"/>
              </a:solidFill>
            </a:endParaRPr>
          </a:p>
        </p:txBody>
      </p:sp>
      <p:sp>
        <p:nvSpPr>
          <p:cNvPr id="3" name="Content Placeholder 2">
            <a:extLst>
              <a:ext uri="{FF2B5EF4-FFF2-40B4-BE49-F238E27FC236}">
                <a16:creationId xmlns:a16="http://schemas.microsoft.com/office/drawing/2014/main" id="{DEF76194-0369-72C4-AF3C-AA636E3B9311}"/>
              </a:ext>
            </a:extLst>
          </p:cNvPr>
          <p:cNvSpPr>
            <a:spLocks noGrp="1"/>
          </p:cNvSpPr>
          <p:nvPr>
            <p:ph idx="1"/>
          </p:nvPr>
        </p:nvSpPr>
        <p:spPr>
          <a:xfrm>
            <a:off x="838200" y="2334391"/>
            <a:ext cx="10515600" cy="4351338"/>
          </a:xfrm>
        </p:spPr>
        <p:txBody>
          <a:bodyPr>
            <a:normAutofit/>
          </a:bodyPr>
          <a:lstStyle/>
          <a:p>
            <a:pPr algn="ctr"/>
            <a:r>
              <a:rPr lang="en-US" sz="3200" dirty="0"/>
              <a:t>This may vary with different strains of the virus.</a:t>
            </a:r>
          </a:p>
          <a:p>
            <a:pPr marL="0" indent="0" algn="ctr">
              <a:buNone/>
            </a:pPr>
            <a:r>
              <a:rPr lang="en-US" sz="3200" dirty="0"/>
              <a:t>                              </a:t>
            </a:r>
            <a:endParaRPr lang="en-US" dirty="0"/>
          </a:p>
          <a:p>
            <a:pPr algn="ctr"/>
            <a:r>
              <a:rPr lang="en-US" sz="3200" dirty="0"/>
              <a:t>Residual pieces of genetic material or proteins                    </a:t>
            </a:r>
          </a:p>
          <a:p>
            <a:pPr marL="0" indent="0" algn="ctr">
              <a:buNone/>
            </a:pPr>
            <a:r>
              <a:rPr lang="en-US" sz="3200" dirty="0"/>
              <a:t>may hide in the intestine.</a:t>
            </a:r>
          </a:p>
          <a:p>
            <a:pPr marL="0" indent="0" algn="ctr">
              <a:buNone/>
            </a:pPr>
            <a:endParaRPr lang="en-US" sz="3200" dirty="0"/>
          </a:p>
          <a:p>
            <a:pPr lvl="1" algn="ctr"/>
            <a:r>
              <a:rPr lang="en-US" sz="2800" dirty="0"/>
              <a:t>This response</a:t>
            </a:r>
          </a:p>
          <a:p>
            <a:pPr marL="457200" lvl="1" indent="0" algn="ctr">
              <a:buNone/>
            </a:pPr>
            <a:r>
              <a:rPr lang="en-US" sz="2800" dirty="0"/>
              <a:t>  may depend on the genetic make-up of the individual, </a:t>
            </a:r>
          </a:p>
          <a:p>
            <a:pPr marL="457200" lvl="1" indent="0" algn="ctr">
              <a:buNone/>
            </a:pPr>
            <a:r>
              <a:rPr lang="en-US" sz="2800" dirty="0"/>
              <a:t>    especially immune-related genes.</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52144" y="2115657"/>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319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146C2-8149-5B21-BE4F-9690F2163EA5}"/>
              </a:ext>
            </a:extLst>
          </p:cNvPr>
          <p:cNvSpPr>
            <a:spLocks noGrp="1"/>
          </p:cNvSpPr>
          <p:nvPr>
            <p:ph type="title"/>
          </p:nvPr>
        </p:nvSpPr>
        <p:spPr/>
        <p:txBody>
          <a:bodyPr/>
          <a:lstStyle/>
          <a:p>
            <a:r>
              <a:rPr lang="en-US" b="1" dirty="0">
                <a:latin typeface="Abadi MT Condensed Extra Bold" charset="0"/>
                <a:ea typeface="Abadi MT Condensed Extra Bold" charset="0"/>
                <a:cs typeface="Abadi MT Condensed Extra Bold" charset="0"/>
              </a:rPr>
              <a:t>Immune Response to the Previous Infection</a:t>
            </a:r>
            <a:br>
              <a:rPr lang="en-US" b="1" dirty="0"/>
            </a:br>
            <a:endParaRPr lang="en-US" b="1" dirty="0"/>
          </a:p>
        </p:txBody>
      </p:sp>
      <p:sp>
        <p:nvSpPr>
          <p:cNvPr id="3" name="Content Placeholder 2">
            <a:extLst>
              <a:ext uri="{FF2B5EF4-FFF2-40B4-BE49-F238E27FC236}">
                <a16:creationId xmlns:a16="http://schemas.microsoft.com/office/drawing/2014/main" id="{A2A48ABE-3ED4-2374-4EB6-07CB51F7239B}"/>
              </a:ext>
            </a:extLst>
          </p:cNvPr>
          <p:cNvSpPr>
            <a:spLocks noGrp="1"/>
          </p:cNvSpPr>
          <p:nvPr>
            <p:ph idx="1"/>
          </p:nvPr>
        </p:nvSpPr>
        <p:spPr/>
        <p:txBody>
          <a:bodyPr>
            <a:normAutofit fontScale="92500" lnSpcReduction="10000"/>
          </a:bodyPr>
          <a:lstStyle/>
          <a:p>
            <a:pPr algn="ctr"/>
            <a:r>
              <a:rPr lang="en-US" dirty="0"/>
              <a:t>We have seen this </a:t>
            </a:r>
            <a:r>
              <a:rPr lang="en-US" b="1" i="1" dirty="0"/>
              <a:t>post-infectious fatigue </a:t>
            </a:r>
            <a:r>
              <a:rPr lang="en-US" dirty="0"/>
              <a:t>after infections  </a:t>
            </a:r>
          </a:p>
          <a:p>
            <a:pPr marL="0" indent="0" algn="ctr">
              <a:buNone/>
            </a:pPr>
            <a:r>
              <a:rPr lang="en-US" dirty="0"/>
              <a:t>like Dengue and other viruses </a:t>
            </a:r>
          </a:p>
          <a:p>
            <a:pPr marL="0" indent="0" algn="ctr">
              <a:buNone/>
            </a:pPr>
            <a:r>
              <a:rPr lang="en-US" dirty="0"/>
              <a:t>such as chicken-</a:t>
            </a:r>
            <a:r>
              <a:rPr lang="en-US" dirty="0" err="1"/>
              <a:t>gunya</a:t>
            </a:r>
            <a:r>
              <a:rPr lang="en-US" dirty="0"/>
              <a:t> virus, Ebola-virus,                   </a:t>
            </a:r>
          </a:p>
          <a:p>
            <a:pPr marL="0" indent="0" algn="ctr">
              <a:buNone/>
            </a:pPr>
            <a:r>
              <a:rPr lang="en-US" dirty="0"/>
              <a:t>and Q Fever caused by bacteria.               </a:t>
            </a:r>
          </a:p>
          <a:p>
            <a:pPr algn="ctr"/>
            <a:r>
              <a:rPr lang="en-US" dirty="0"/>
              <a:t>These studies documented a prevalent complaint of post-infective fatigue persisting to a disabling degree, for </a:t>
            </a:r>
            <a:r>
              <a:rPr lang="en-US" i="1" u="sng" dirty="0"/>
              <a:t>6 months</a:t>
            </a:r>
          </a:p>
          <a:p>
            <a:pPr marL="0" indent="0" algn="ctr">
              <a:buNone/>
            </a:pPr>
            <a:r>
              <a:rPr lang="en-US" dirty="0"/>
              <a:t>in </a:t>
            </a:r>
            <a:r>
              <a:rPr lang="en-US" b="1" dirty="0"/>
              <a:t>10%–35% </a:t>
            </a:r>
            <a:r>
              <a:rPr lang="en-US" dirty="0"/>
              <a:t>of adolescents and adults.</a:t>
            </a:r>
          </a:p>
          <a:p>
            <a:pPr algn="ctr"/>
            <a:r>
              <a:rPr lang="en-US" b="1" dirty="0">
                <a:solidFill>
                  <a:srgbClr val="C00000"/>
                </a:solidFill>
              </a:rPr>
              <a:t>These viruses most often occur in Africa or India—</a:t>
            </a:r>
          </a:p>
          <a:p>
            <a:pPr marL="0" indent="0" algn="ctr">
              <a:buNone/>
            </a:pPr>
            <a:r>
              <a:rPr lang="en-US" dirty="0"/>
              <a:t>   where </a:t>
            </a:r>
            <a:r>
              <a:rPr lang="en-US" u="sng" dirty="0">
                <a:solidFill>
                  <a:srgbClr val="00B050"/>
                </a:solidFill>
              </a:rPr>
              <a:t>“disability” is not an option</a:t>
            </a:r>
            <a:r>
              <a:rPr lang="en-US" dirty="0"/>
              <a:t>, and patients can sustain their jobs   </a:t>
            </a:r>
          </a:p>
          <a:p>
            <a:pPr marL="0" indent="0" algn="ctr">
              <a:buNone/>
            </a:pPr>
            <a:r>
              <a:rPr lang="en-US" dirty="0"/>
              <a:t>   and families with much higher success than in the US or Europe.</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13232" y="1319484"/>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587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342CA-776F-546B-C4FD-A054B96FA8F8}"/>
              </a:ext>
            </a:extLst>
          </p:cNvPr>
          <p:cNvSpPr>
            <a:spLocks noGrp="1"/>
          </p:cNvSpPr>
          <p:nvPr>
            <p:ph type="title"/>
          </p:nvPr>
        </p:nvSpPr>
        <p:spPr>
          <a:xfrm>
            <a:off x="990600" y="605306"/>
            <a:ext cx="10210800" cy="1313329"/>
          </a:xfrm>
        </p:spPr>
        <p:txBody>
          <a:bodyPr vert="horz" lIns="91440" tIns="45720" rIns="91440" bIns="45720" rtlCol="0" anchor="b">
            <a:normAutofit fontScale="90000"/>
          </a:bodyPr>
          <a:lstStyle/>
          <a:p>
            <a:pPr algn="ctr"/>
            <a:r>
              <a:rPr lang="en-US" sz="4200" dirty="0"/>
              <a:t> </a:t>
            </a:r>
            <a:br>
              <a:rPr lang="en-US" sz="4200" dirty="0"/>
            </a:br>
            <a:br>
              <a:rPr lang="en-US" sz="4200" dirty="0"/>
            </a:br>
            <a:br>
              <a:rPr lang="en-US" sz="4200" dirty="0"/>
            </a:br>
            <a:br>
              <a:rPr lang="en-US" sz="4200" dirty="0"/>
            </a:br>
            <a:br>
              <a:rPr lang="en-US" sz="4200" dirty="0"/>
            </a:br>
            <a:br>
              <a:rPr lang="en-US" sz="4200" dirty="0"/>
            </a:br>
            <a:r>
              <a:rPr lang="en-US" sz="3600" b="1" dirty="0">
                <a:solidFill>
                  <a:srgbClr val="00B050"/>
                </a:solidFill>
                <a:latin typeface="Abadi MT Condensed Extra Bold" charset="0"/>
                <a:ea typeface="Abadi MT Condensed Extra Bold" charset="0"/>
                <a:cs typeface="Abadi MT Condensed Extra Bold" charset="0"/>
              </a:rPr>
              <a:t>Autoantibodies to “self” antigens </a:t>
            </a:r>
            <a:br>
              <a:rPr lang="en-US" sz="3600" b="1" dirty="0">
                <a:latin typeface="Abadi MT Condensed Extra Bold" charset="0"/>
                <a:ea typeface="Abadi MT Condensed Extra Bold" charset="0"/>
                <a:cs typeface="Abadi MT Condensed Extra Bold" charset="0"/>
              </a:rPr>
            </a:br>
            <a:r>
              <a:rPr lang="en-US" sz="3600" b="1" dirty="0">
                <a:latin typeface="Abadi MT Condensed Extra Bold" charset="0"/>
                <a:ea typeface="Abadi MT Condensed Extra Bold" charset="0"/>
                <a:cs typeface="Abadi MT Condensed Extra Bold" charset="0"/>
              </a:rPr>
              <a:t>were found more frequently in male patients </a:t>
            </a:r>
            <a:br>
              <a:rPr lang="en-US" sz="3600" b="1" dirty="0">
                <a:latin typeface="Abadi MT Condensed Extra Bold" charset="0"/>
                <a:ea typeface="Abadi MT Condensed Extra Bold" charset="0"/>
                <a:cs typeface="Abadi MT Condensed Extra Bold" charset="0"/>
              </a:rPr>
            </a:br>
            <a:r>
              <a:rPr lang="en-US" sz="3600" b="1" dirty="0">
                <a:latin typeface="Abadi MT Condensed Extra Bold" charset="0"/>
                <a:ea typeface="Abadi MT Condensed Extra Bold" charset="0"/>
                <a:cs typeface="Abadi MT Condensed Extra Bold" charset="0"/>
              </a:rPr>
              <a:t>with “moderate to severe” Long-Haul Covid</a:t>
            </a:r>
            <a:br>
              <a:rPr lang="en-US" sz="3600" b="1" dirty="0">
                <a:latin typeface="Abadi MT Condensed Extra Bold" charset="0"/>
                <a:ea typeface="Abadi MT Condensed Extra Bold" charset="0"/>
                <a:cs typeface="Abadi MT Condensed Extra Bold" charset="0"/>
              </a:rPr>
            </a:br>
            <a:endParaRPr lang="en-US" sz="3600" b="1" dirty="0">
              <a:latin typeface="Abadi MT Condensed Extra Bold" charset="0"/>
              <a:ea typeface="Abadi MT Condensed Extra Bold" charset="0"/>
              <a:cs typeface="Abadi MT Condensed Extra Bold" charset="0"/>
            </a:endParaRPr>
          </a:p>
        </p:txBody>
      </p:sp>
      <p:sp>
        <p:nvSpPr>
          <p:cNvPr id="18" name="Rectangle 11">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10;&#10;Description automatically generated">
            <a:extLst>
              <a:ext uri="{FF2B5EF4-FFF2-40B4-BE49-F238E27FC236}">
                <a16:creationId xmlns:a16="http://schemas.microsoft.com/office/drawing/2014/main" id="{CD98C50F-5838-0C70-BF99-94C436FC3FB2}"/>
              </a:ext>
            </a:extLst>
          </p:cNvPr>
          <p:cNvPicPr>
            <a:picLocks noGrp="1" noChangeAspect="1"/>
          </p:cNvPicPr>
          <p:nvPr>
            <p:ph idx="1"/>
          </p:nvPr>
        </p:nvPicPr>
        <p:blipFill>
          <a:blip r:embed="rId2"/>
          <a:stretch>
            <a:fillRect/>
          </a:stretch>
        </p:blipFill>
        <p:spPr>
          <a:xfrm>
            <a:off x="639148" y="3214172"/>
            <a:ext cx="4974336" cy="2348290"/>
          </a:xfrm>
          <a:prstGeom prst="rect">
            <a:avLst/>
          </a:prstGeom>
        </p:spPr>
      </p:pic>
      <p:sp>
        <p:nvSpPr>
          <p:cNvPr id="20"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art&#10;&#10;Description automatically generated with low confidence">
            <a:extLst>
              <a:ext uri="{FF2B5EF4-FFF2-40B4-BE49-F238E27FC236}">
                <a16:creationId xmlns:a16="http://schemas.microsoft.com/office/drawing/2014/main" id="{5FAD0DDB-E1B9-33CC-5B72-9C0C9934F35C}"/>
              </a:ext>
            </a:extLst>
          </p:cNvPr>
          <p:cNvPicPr>
            <a:picLocks noChangeAspect="1"/>
          </p:cNvPicPr>
          <p:nvPr/>
        </p:nvPicPr>
        <p:blipFill>
          <a:blip r:embed="rId3"/>
          <a:stretch>
            <a:fillRect/>
          </a:stretch>
        </p:blipFill>
        <p:spPr>
          <a:xfrm>
            <a:off x="6578516" y="2423160"/>
            <a:ext cx="4974336" cy="3012101"/>
          </a:xfrm>
          <a:prstGeom prst="rect">
            <a:avLst/>
          </a:prstGeom>
        </p:spPr>
      </p:pic>
      <p:sp>
        <p:nvSpPr>
          <p:cNvPr id="8" name="TextBox 7">
            <a:extLst>
              <a:ext uri="{FF2B5EF4-FFF2-40B4-BE49-F238E27FC236}">
                <a16:creationId xmlns:a16="http://schemas.microsoft.com/office/drawing/2014/main" id="{971D5A8C-E9D5-750F-DD4E-318710743818}"/>
              </a:ext>
            </a:extLst>
          </p:cNvPr>
          <p:cNvSpPr txBox="1"/>
          <p:nvPr/>
        </p:nvSpPr>
        <p:spPr>
          <a:xfrm>
            <a:off x="7001691" y="5562462"/>
            <a:ext cx="4257448" cy="369332"/>
          </a:xfrm>
          <a:prstGeom prst="rect">
            <a:avLst/>
          </a:prstGeom>
          <a:noFill/>
        </p:spPr>
        <p:txBody>
          <a:bodyPr wrap="none" rtlCol="0">
            <a:spAutoFit/>
          </a:bodyPr>
          <a:lstStyle/>
          <a:p>
            <a:r>
              <a:rPr lang="en-US" dirty="0"/>
              <a:t>These are various self antigens that reacted</a:t>
            </a:r>
          </a:p>
        </p:txBody>
      </p:sp>
    </p:spTree>
    <p:extLst>
      <p:ext uri="{BB962C8B-B14F-4D97-AF65-F5344CB8AC3E}">
        <p14:creationId xmlns:p14="http://schemas.microsoft.com/office/powerpoint/2010/main" val="39573713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D097-9AA2-4733-C39D-2C4AA7C3AF7E}"/>
              </a:ext>
            </a:extLst>
          </p:cNvPr>
          <p:cNvSpPr>
            <a:spLocks noGrp="1"/>
          </p:cNvSpPr>
          <p:nvPr>
            <p:ph type="title"/>
          </p:nvPr>
        </p:nvSpPr>
        <p:spPr/>
        <p:txBody>
          <a:bodyPr>
            <a:normAutofit fontScale="90000"/>
          </a:bodyPr>
          <a:lstStyle/>
          <a:p>
            <a:pPr algn="ctr"/>
            <a:r>
              <a:rPr lang="en-US" b="1" u="sng" dirty="0">
                <a:latin typeface="Abadi MT Condensed Extra Bold" charset="0"/>
                <a:ea typeface="Abadi MT Condensed Extra Bold" charset="0"/>
                <a:cs typeface="Abadi MT Condensed Extra Bold" charset="0"/>
              </a:rPr>
              <a:t>Auto-antibodies in males with prior Covid infection (but without Long-Haul)were much less frequent</a:t>
            </a:r>
            <a:r>
              <a:rPr lang="en-US" b="1" dirty="0">
                <a:latin typeface="Abadi MT Condensed Extra Bold" charset="0"/>
                <a:ea typeface="Abadi MT Condensed Extra Bold" charset="0"/>
                <a:cs typeface="Abadi MT Condensed Extra Bold" charset="0"/>
              </a:rPr>
              <a:t>.</a:t>
            </a:r>
            <a:endParaRPr lang="en-US" b="1" dirty="0"/>
          </a:p>
        </p:txBody>
      </p:sp>
      <p:pic>
        <p:nvPicPr>
          <p:cNvPr id="5" name="Content Placeholder 4" descr="A picture containing text&#10;&#10;Description automatically generated">
            <a:extLst>
              <a:ext uri="{FF2B5EF4-FFF2-40B4-BE49-F238E27FC236}">
                <a16:creationId xmlns:a16="http://schemas.microsoft.com/office/drawing/2014/main" id="{89F7F9D4-32A1-1773-A796-22FBC098B332}"/>
              </a:ext>
            </a:extLst>
          </p:cNvPr>
          <p:cNvPicPr>
            <a:picLocks noGrp="1" noChangeAspect="1"/>
          </p:cNvPicPr>
          <p:nvPr>
            <p:ph idx="1"/>
          </p:nvPr>
        </p:nvPicPr>
        <p:blipFill>
          <a:blip r:embed="rId2"/>
          <a:stretch>
            <a:fillRect/>
          </a:stretch>
        </p:blipFill>
        <p:spPr>
          <a:xfrm>
            <a:off x="4227463" y="1864813"/>
            <a:ext cx="6771468" cy="4351338"/>
          </a:xfrm>
        </p:spPr>
      </p:pic>
      <p:pic>
        <p:nvPicPr>
          <p:cNvPr id="7" name="Picture 6" descr="Chart&#10;&#10;Description automatically generated">
            <a:extLst>
              <a:ext uri="{FF2B5EF4-FFF2-40B4-BE49-F238E27FC236}">
                <a16:creationId xmlns:a16="http://schemas.microsoft.com/office/drawing/2014/main" id="{3D930842-992F-E8FB-F552-966579D02E94}"/>
              </a:ext>
            </a:extLst>
          </p:cNvPr>
          <p:cNvPicPr>
            <a:picLocks noChangeAspect="1"/>
          </p:cNvPicPr>
          <p:nvPr/>
        </p:nvPicPr>
        <p:blipFill>
          <a:blip r:embed="rId3"/>
          <a:stretch>
            <a:fillRect/>
          </a:stretch>
        </p:blipFill>
        <p:spPr>
          <a:xfrm>
            <a:off x="1344197" y="2838450"/>
            <a:ext cx="2501900" cy="1181100"/>
          </a:xfrm>
          <a:prstGeom prst="rect">
            <a:avLst/>
          </a:prstGeom>
        </p:spPr>
      </p:pic>
    </p:spTree>
    <p:extLst>
      <p:ext uri="{BB962C8B-B14F-4D97-AF65-F5344CB8AC3E}">
        <p14:creationId xmlns:p14="http://schemas.microsoft.com/office/powerpoint/2010/main" val="807888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0764-5B7E-41E0-4404-F4E2776AD858}"/>
              </a:ext>
            </a:extLst>
          </p:cNvPr>
          <p:cNvSpPr>
            <a:spLocks noGrp="1"/>
          </p:cNvSpPr>
          <p:nvPr>
            <p:ph type="title"/>
          </p:nvPr>
        </p:nvSpPr>
        <p:spPr>
          <a:xfrm>
            <a:off x="838200" y="365125"/>
            <a:ext cx="10515600" cy="2103755"/>
          </a:xfrm>
        </p:spPr>
        <p:txBody>
          <a:bodyPr>
            <a:normAutofit fontScale="90000"/>
          </a:bodyPr>
          <a:lstStyle/>
          <a:p>
            <a:pPr algn="ctr"/>
            <a:br>
              <a:rPr lang="en-US" dirty="0"/>
            </a:br>
            <a:r>
              <a:rPr lang="en-US" b="1" dirty="0">
                <a:latin typeface="Abadi MT Condensed Extra Bold" charset="0"/>
                <a:ea typeface="Abadi MT Condensed Extra Bold" charset="0"/>
                <a:cs typeface="Abadi MT Condensed Extra Bold" charset="0"/>
              </a:rPr>
              <a:t>What is unusual </a:t>
            </a:r>
            <a:br>
              <a:rPr lang="en-US" b="1" dirty="0">
                <a:latin typeface="Abadi MT Condensed Extra Bold" charset="0"/>
                <a:ea typeface="Abadi MT Condensed Extra Bold" charset="0"/>
                <a:cs typeface="Abadi MT Condensed Extra Bold" charset="0"/>
              </a:rPr>
            </a:br>
            <a:r>
              <a:rPr lang="en-US" b="1" dirty="0">
                <a:latin typeface="Abadi MT Condensed Extra Bold" charset="0"/>
                <a:ea typeface="Abadi MT Condensed Extra Bold" charset="0"/>
                <a:cs typeface="Abadi MT Condensed Extra Bold" charset="0"/>
              </a:rPr>
              <a:t>about this auto-antibody frequency data?</a:t>
            </a:r>
            <a:br>
              <a:rPr lang="en-US" b="1" dirty="0">
                <a:latin typeface="Abadi MT Condensed Extra Bold" charset="0"/>
                <a:ea typeface="Abadi MT Condensed Extra Bold" charset="0"/>
                <a:cs typeface="Abadi MT Condensed Extra Bold" charset="0"/>
              </a:rPr>
            </a:br>
            <a:r>
              <a:rPr lang="en-US" b="1" i="1" dirty="0"/>
              <a:t>(females vs. males)</a:t>
            </a:r>
            <a:br>
              <a:rPr lang="en-US" b="1" i="1" dirty="0"/>
            </a:br>
            <a:br>
              <a:rPr lang="en-US" b="1" dirty="0"/>
            </a:br>
            <a:endParaRPr lang="en-US" b="1" dirty="0"/>
          </a:p>
        </p:txBody>
      </p:sp>
      <p:sp>
        <p:nvSpPr>
          <p:cNvPr id="3" name="Content Placeholder 2">
            <a:extLst>
              <a:ext uri="{FF2B5EF4-FFF2-40B4-BE49-F238E27FC236}">
                <a16:creationId xmlns:a16="http://schemas.microsoft.com/office/drawing/2014/main" id="{BF07C5FD-337F-59E8-AAC7-5974976D51CC}"/>
              </a:ext>
            </a:extLst>
          </p:cNvPr>
          <p:cNvSpPr>
            <a:spLocks noGrp="1"/>
          </p:cNvSpPr>
          <p:nvPr>
            <p:ph idx="1"/>
          </p:nvPr>
        </p:nvSpPr>
        <p:spPr>
          <a:xfrm>
            <a:off x="838199" y="2952205"/>
            <a:ext cx="10765665" cy="3224757"/>
          </a:xfrm>
        </p:spPr>
        <p:txBody>
          <a:bodyPr/>
          <a:lstStyle/>
          <a:p>
            <a:r>
              <a:rPr lang="en-US" sz="3200" b="1" i="1" u="sng" dirty="0">
                <a:solidFill>
                  <a:srgbClr val="00B050"/>
                </a:solidFill>
              </a:rPr>
              <a:t>Most autoimmune diseases are more frequent in FEMALES</a:t>
            </a:r>
            <a:r>
              <a:rPr lang="en-US" sz="3200" b="1" i="1" dirty="0">
                <a:solidFill>
                  <a:srgbClr val="00B050"/>
                </a:solidFill>
              </a:rPr>
              <a:t>-</a:t>
            </a:r>
            <a:r>
              <a:rPr lang="en-US" sz="3200" b="1" dirty="0">
                <a:solidFill>
                  <a:schemeClr val="accent2"/>
                </a:solidFill>
              </a:rPr>
              <a:t>--and </a:t>
            </a:r>
            <a:r>
              <a:rPr lang="en-US" sz="3200" b="1" u="sng" dirty="0">
                <a:solidFill>
                  <a:schemeClr val="accent2"/>
                </a:solidFill>
              </a:rPr>
              <a:t>women have more frequent auto-antibodies</a:t>
            </a:r>
            <a:r>
              <a:rPr lang="en-US" sz="3200" b="1" dirty="0">
                <a:solidFill>
                  <a:schemeClr val="accent2"/>
                </a:solidFill>
              </a:rPr>
              <a:t>,              even in the absence of disease.</a:t>
            </a:r>
          </a:p>
          <a:p>
            <a:pPr marL="0" indent="0">
              <a:buNone/>
            </a:pPr>
            <a:endParaRPr lang="en-US" sz="2000" dirty="0"/>
          </a:p>
          <a:p>
            <a:r>
              <a:rPr lang="en-US" sz="3200" dirty="0">
                <a:solidFill>
                  <a:srgbClr val="0070C0"/>
                </a:solidFill>
              </a:rPr>
              <a:t>However, </a:t>
            </a:r>
            <a:r>
              <a:rPr lang="en-US" sz="3200" b="1" u="sng" dirty="0">
                <a:solidFill>
                  <a:srgbClr val="0070C0"/>
                </a:solidFill>
              </a:rPr>
              <a:t>the autoantibodies in significant </a:t>
            </a:r>
            <a:r>
              <a:rPr lang="en-US" sz="3200" b="1" u="sng" dirty="0">
                <a:solidFill>
                  <a:srgbClr val="0070C0"/>
                </a:solidFill>
                <a:latin typeface="Abadi MT Condensed Extra Bold" charset="0"/>
                <a:ea typeface="Abadi MT Condensed Extra Bold" charset="0"/>
                <a:cs typeface="Abadi MT Condensed Extra Bold" charset="0"/>
              </a:rPr>
              <a:t>Long-Haul patients</a:t>
            </a:r>
            <a:r>
              <a:rPr lang="en-US" sz="3200" b="1" dirty="0">
                <a:solidFill>
                  <a:srgbClr val="0070C0"/>
                </a:solidFill>
                <a:latin typeface="Abadi MT Condensed Extra Bold" charset="0"/>
                <a:ea typeface="Abadi MT Condensed Extra Bold" charset="0"/>
                <a:cs typeface="Abadi MT Condensed Extra Bold" charset="0"/>
              </a:rPr>
              <a:t> </a:t>
            </a:r>
            <a:r>
              <a:rPr lang="en-US" sz="3200" dirty="0">
                <a:solidFill>
                  <a:srgbClr val="0070C0"/>
                </a:solidFill>
              </a:rPr>
              <a:t>are </a:t>
            </a:r>
            <a:r>
              <a:rPr lang="en-US" sz="3200" b="1" u="sng" dirty="0">
                <a:solidFill>
                  <a:srgbClr val="0070C0"/>
                </a:solidFill>
                <a:latin typeface="Abadi MT Condensed Extra Bold" charset="0"/>
                <a:ea typeface="Abadi MT Condensed Extra Bold" charset="0"/>
                <a:cs typeface="Abadi MT Condensed Extra Bold" charset="0"/>
              </a:rPr>
              <a:t>much more frequent in MALES</a:t>
            </a:r>
            <a:r>
              <a:rPr lang="en-US" sz="3200" b="1" dirty="0">
                <a:solidFill>
                  <a:srgbClr val="0070C0"/>
                </a:solidFill>
              </a:rPr>
              <a:t>.</a:t>
            </a:r>
          </a:p>
          <a:p>
            <a:endParaRPr lang="en-US" dirty="0"/>
          </a:p>
          <a:p>
            <a:pPr marL="0" indent="0">
              <a:buNone/>
            </a:pPr>
            <a:endParaRPr lang="en-US" dirty="0"/>
          </a:p>
        </p:txBody>
      </p:sp>
      <p:cxnSp>
        <p:nvCxnSpPr>
          <p:cNvPr id="5" name="Straight Connector 4">
            <a:extLst>
              <a:ext uri="{FF2B5EF4-FFF2-40B4-BE49-F238E27FC236}">
                <a16:creationId xmlns:a16="http://schemas.microsoft.com/office/drawing/2014/main" id="{A595640E-C424-26B6-5115-1836FBE448FB}"/>
              </a:ext>
            </a:extLst>
          </p:cNvPr>
          <p:cNvCxnSpPr/>
          <p:nvPr/>
        </p:nvCxnSpPr>
        <p:spPr bwMode="auto">
          <a:xfrm>
            <a:off x="2813233" y="2214429"/>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3703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83302-AAEF-9620-2D98-E649860A0368}"/>
              </a:ext>
            </a:extLst>
          </p:cNvPr>
          <p:cNvSpPr>
            <a:spLocks noGrp="1"/>
          </p:cNvSpPr>
          <p:nvPr>
            <p:ph type="title"/>
          </p:nvPr>
        </p:nvSpPr>
        <p:spPr/>
        <p:txBody>
          <a:bodyPr>
            <a:normAutofit fontScale="90000"/>
          </a:bodyPr>
          <a:lstStyle/>
          <a:p>
            <a:pPr algn="ctr"/>
            <a:r>
              <a:rPr lang="en-US" b="1" dirty="0">
                <a:latin typeface="Abadi MT Condensed Extra Bold" charset="0"/>
                <a:ea typeface="Abadi MT Condensed Extra Bold" charset="0"/>
                <a:cs typeface="Abadi MT Condensed Extra Bold" charset="0"/>
              </a:rPr>
              <a:t>Treatments – 1</a:t>
            </a:r>
            <a:br>
              <a:rPr lang="en-US" b="1" dirty="0"/>
            </a:br>
            <a:br>
              <a:rPr lang="en-US" b="1" dirty="0"/>
            </a:br>
            <a:endParaRPr lang="en-US" b="1" dirty="0"/>
          </a:p>
        </p:txBody>
      </p:sp>
      <p:sp>
        <p:nvSpPr>
          <p:cNvPr id="3" name="Content Placeholder 2">
            <a:extLst>
              <a:ext uri="{FF2B5EF4-FFF2-40B4-BE49-F238E27FC236}">
                <a16:creationId xmlns:a16="http://schemas.microsoft.com/office/drawing/2014/main" id="{3E42387A-33CF-8383-599B-D5112479953C}"/>
              </a:ext>
            </a:extLst>
          </p:cNvPr>
          <p:cNvSpPr>
            <a:spLocks noGrp="1"/>
          </p:cNvSpPr>
          <p:nvPr>
            <p:ph idx="1"/>
          </p:nvPr>
        </p:nvSpPr>
        <p:spPr>
          <a:xfrm>
            <a:off x="1117600" y="1690688"/>
            <a:ext cx="10515600" cy="4779237"/>
          </a:xfrm>
        </p:spPr>
        <p:txBody>
          <a:bodyPr>
            <a:normAutofit/>
          </a:bodyPr>
          <a:lstStyle/>
          <a:p>
            <a:r>
              <a:rPr lang="en-US" dirty="0">
                <a:solidFill>
                  <a:srgbClr val="0070C0"/>
                </a:solidFill>
                <a:latin typeface="Abadi MT Condensed Extra Bold" charset="0"/>
                <a:ea typeface="Abadi MT Condensed Extra Bold" charset="0"/>
                <a:cs typeface="Abadi MT Condensed Extra Bold" charset="0"/>
              </a:rPr>
              <a:t>Thus far, </a:t>
            </a:r>
            <a:r>
              <a:rPr lang="en-US" i="1" u="sng" dirty="0">
                <a:solidFill>
                  <a:srgbClr val="0070C0"/>
                </a:solidFill>
                <a:latin typeface="Abadi MT Condensed Extra Bold" charset="0"/>
                <a:ea typeface="Abadi MT Condensed Extra Bold" charset="0"/>
                <a:cs typeface="Abadi MT Condensed Extra Bold" charset="0"/>
              </a:rPr>
              <a:t>there are no published controlled trials to see if anti-Covid drugs make any difference-</a:t>
            </a:r>
            <a:r>
              <a:rPr lang="en-US" dirty="0"/>
              <a:t>- but scattered reports are negative.</a:t>
            </a:r>
          </a:p>
          <a:p>
            <a:pPr marL="0" indent="0">
              <a:buNone/>
            </a:pPr>
            <a:endParaRPr lang="en-US" sz="1600" i="1" dirty="0"/>
          </a:p>
          <a:p>
            <a:r>
              <a:rPr lang="en-US" dirty="0"/>
              <a:t>In the subset of patients with </a:t>
            </a:r>
            <a:r>
              <a:rPr lang="en-US" b="1" i="1" dirty="0"/>
              <a:t>“Autonomic Neuropathy”</a:t>
            </a:r>
            <a:r>
              <a:rPr lang="en-US" dirty="0"/>
              <a:t>—    treatment with drugs like </a:t>
            </a:r>
            <a:r>
              <a:rPr lang="en-US" b="1" i="1" dirty="0" err="1"/>
              <a:t>Mestinon</a:t>
            </a:r>
            <a:r>
              <a:rPr lang="en-US" dirty="0"/>
              <a:t> (Pyridostigmine) is </a:t>
            </a:r>
            <a:r>
              <a:rPr lang="en-US" u="sng" dirty="0"/>
              <a:t>promisin</a:t>
            </a:r>
            <a:r>
              <a:rPr lang="en-US" dirty="0"/>
              <a:t>g. </a:t>
            </a:r>
          </a:p>
          <a:p>
            <a:endParaRPr lang="en-US" dirty="0"/>
          </a:p>
          <a:p>
            <a:endParaRPr lang="en-US" dirty="0"/>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93777" y="1105476"/>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582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D8903-96CA-C5EE-6BD9-A9E48491627E}"/>
              </a:ext>
            </a:extLst>
          </p:cNvPr>
          <p:cNvSpPr>
            <a:spLocks noGrp="1"/>
          </p:cNvSpPr>
          <p:nvPr>
            <p:ph type="title"/>
          </p:nvPr>
        </p:nvSpPr>
        <p:spPr/>
        <p:txBody>
          <a:bodyPr>
            <a:normAutofit fontScale="90000"/>
          </a:bodyPr>
          <a:lstStyle/>
          <a:p>
            <a:pPr algn="ctr"/>
            <a:r>
              <a:rPr lang="en-US" b="1" dirty="0">
                <a:latin typeface="Abadi MT Condensed Extra Bold" charset="0"/>
                <a:ea typeface="Abadi MT Condensed Extra Bold" charset="0"/>
                <a:cs typeface="Abadi MT Condensed Extra Bold" charset="0"/>
              </a:rPr>
              <a:t>Treatments – 2</a:t>
            </a:r>
            <a:br>
              <a:rPr lang="en-US" b="1" dirty="0"/>
            </a:br>
            <a:br>
              <a:rPr lang="en-US" b="1" dirty="0"/>
            </a:br>
            <a:endParaRPr lang="en-US" b="1" dirty="0"/>
          </a:p>
        </p:txBody>
      </p:sp>
      <p:sp>
        <p:nvSpPr>
          <p:cNvPr id="3" name="Content Placeholder 2">
            <a:extLst>
              <a:ext uri="{FF2B5EF4-FFF2-40B4-BE49-F238E27FC236}">
                <a16:creationId xmlns:a16="http://schemas.microsoft.com/office/drawing/2014/main" id="{C1DB2A70-A905-BBCC-DBDE-C28698ECB484}"/>
              </a:ext>
            </a:extLst>
          </p:cNvPr>
          <p:cNvSpPr>
            <a:spLocks noGrp="1"/>
          </p:cNvSpPr>
          <p:nvPr>
            <p:ph idx="1"/>
          </p:nvPr>
        </p:nvSpPr>
        <p:spPr/>
        <p:txBody>
          <a:bodyPr>
            <a:normAutofit/>
          </a:bodyPr>
          <a:lstStyle/>
          <a:p>
            <a:r>
              <a:rPr lang="en-US" sz="3600" b="1" dirty="0"/>
              <a:t>Physical therapy</a:t>
            </a:r>
            <a:r>
              <a:rPr lang="en-US" sz="3600" dirty="0"/>
              <a:t> is useful for these conditions.</a:t>
            </a:r>
          </a:p>
          <a:p>
            <a:pPr marL="0" indent="0">
              <a:buNone/>
            </a:pPr>
            <a:endParaRPr lang="en-US" sz="3600" dirty="0"/>
          </a:p>
          <a:p>
            <a:r>
              <a:rPr lang="en-US" sz="3600" dirty="0"/>
              <a:t>Tests for </a:t>
            </a:r>
            <a:r>
              <a:rPr lang="en-US" sz="3600" b="1" dirty="0"/>
              <a:t>Sleep Apnea</a:t>
            </a:r>
            <a:endParaRPr lang="en-US" sz="3600" dirty="0"/>
          </a:p>
          <a:p>
            <a:pPr marL="0" indent="0">
              <a:buNone/>
            </a:pPr>
            <a:endParaRPr lang="en-US" sz="3600" dirty="0"/>
          </a:p>
          <a:p>
            <a:r>
              <a:rPr lang="en-US" sz="3600" dirty="0"/>
              <a:t>Identification of </a:t>
            </a:r>
            <a:r>
              <a:rPr lang="en-US" sz="3600" b="1" dirty="0"/>
              <a:t>Anxiety or Depression</a:t>
            </a:r>
            <a:r>
              <a:rPr lang="en-US" sz="3600" dirty="0"/>
              <a:t>—                  and treatment with psychotherapy                             and medications, if necessary.</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93777" y="1105476"/>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129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1ECF6F-457F-1F78-B18D-8EDA9571C39F}"/>
              </a:ext>
            </a:extLst>
          </p:cNvPr>
          <p:cNvSpPr>
            <a:spLocks noGrp="1"/>
          </p:cNvSpPr>
          <p:nvPr>
            <p:ph type="title"/>
          </p:nvPr>
        </p:nvSpPr>
        <p:spPr>
          <a:xfrm>
            <a:off x="651307" y="640081"/>
            <a:ext cx="3650237" cy="3681976"/>
          </a:xfrm>
          <a:noFill/>
        </p:spPr>
        <p:txBody>
          <a:bodyPr vert="horz" lIns="91440" tIns="45720" rIns="91440" bIns="45720" rtlCol="0" anchor="b">
            <a:normAutofit fontScale="90000"/>
          </a:bodyPr>
          <a:lstStyle/>
          <a:p>
            <a:pPr algn="ctr"/>
            <a:r>
              <a:rPr lang="en-US" kern="1200" dirty="0">
                <a:solidFill>
                  <a:schemeClr val="bg1"/>
                </a:solidFill>
                <a:latin typeface="+mj-lt"/>
                <a:ea typeface="+mj-ea"/>
                <a:cs typeface="+mj-cs"/>
              </a:rPr>
              <a:t>There are drugs </a:t>
            </a:r>
            <a:br>
              <a:rPr lang="en-US" kern="1200" dirty="0">
                <a:solidFill>
                  <a:schemeClr val="bg1"/>
                </a:solidFill>
                <a:latin typeface="+mj-lt"/>
                <a:ea typeface="+mj-ea"/>
                <a:cs typeface="+mj-cs"/>
              </a:rPr>
            </a:br>
            <a:r>
              <a:rPr lang="en-US" kern="1200" dirty="0">
                <a:solidFill>
                  <a:schemeClr val="bg1"/>
                </a:solidFill>
                <a:latin typeface="+mj-lt"/>
                <a:ea typeface="+mj-ea"/>
                <a:cs typeface="+mj-cs"/>
              </a:rPr>
              <a:t>that are undergoing trial </a:t>
            </a:r>
            <a:br>
              <a:rPr lang="en-US" kern="1200" dirty="0">
                <a:solidFill>
                  <a:schemeClr val="bg1"/>
                </a:solidFill>
                <a:latin typeface="+mj-lt"/>
                <a:ea typeface="+mj-ea"/>
                <a:cs typeface="+mj-cs"/>
              </a:rPr>
            </a:br>
            <a:r>
              <a:rPr lang="en-US" kern="1200" dirty="0">
                <a:solidFill>
                  <a:schemeClr val="bg1"/>
                </a:solidFill>
                <a:latin typeface="+mj-lt"/>
                <a:ea typeface="+mj-ea"/>
                <a:cs typeface="+mj-cs"/>
              </a:rPr>
              <a:t>in </a:t>
            </a:r>
            <a:br>
              <a:rPr lang="en-US" kern="1200" dirty="0">
                <a:solidFill>
                  <a:schemeClr val="bg1"/>
                </a:solidFill>
                <a:latin typeface="+mj-lt"/>
                <a:ea typeface="+mj-ea"/>
                <a:cs typeface="+mj-cs"/>
              </a:rPr>
            </a:br>
            <a:r>
              <a:rPr lang="en-US" kern="1200" dirty="0">
                <a:solidFill>
                  <a:schemeClr val="bg1"/>
                </a:solidFill>
                <a:latin typeface="+mj-lt"/>
                <a:ea typeface="+mj-ea"/>
                <a:cs typeface="+mj-cs"/>
              </a:rPr>
              <a:t>Long-Haul Covid</a:t>
            </a:r>
          </a:p>
        </p:txBody>
      </p:sp>
      <p:pic>
        <p:nvPicPr>
          <p:cNvPr id="5" name="Content Placeholder 4" descr="A screenshot of a computer&#10;&#10;Description automatically generated with low confidence">
            <a:extLst>
              <a:ext uri="{FF2B5EF4-FFF2-40B4-BE49-F238E27FC236}">
                <a16:creationId xmlns:a16="http://schemas.microsoft.com/office/drawing/2014/main" id="{BEA72248-5830-7767-BD69-D92EF0B51C4C}"/>
              </a:ext>
            </a:extLst>
          </p:cNvPr>
          <p:cNvPicPr>
            <a:picLocks noGrp="1" noChangeAspect="1"/>
          </p:cNvPicPr>
          <p:nvPr>
            <p:ph idx="1"/>
          </p:nvPr>
        </p:nvPicPr>
        <p:blipFill>
          <a:blip r:embed="rId2"/>
          <a:stretch>
            <a:fillRect/>
          </a:stretch>
        </p:blipFill>
        <p:spPr>
          <a:xfrm>
            <a:off x="5195454" y="648046"/>
            <a:ext cx="6356465" cy="5561906"/>
          </a:xfrm>
          <a:prstGeom prst="rect">
            <a:avLst/>
          </a:prstGeom>
        </p:spPr>
      </p:pic>
    </p:spTree>
    <p:extLst>
      <p:ext uri="{BB962C8B-B14F-4D97-AF65-F5344CB8AC3E}">
        <p14:creationId xmlns:p14="http://schemas.microsoft.com/office/powerpoint/2010/main" val="11864033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E0B64C-08B9-003E-106A-0A6BF6A627C0}"/>
              </a:ext>
            </a:extLst>
          </p:cNvPr>
          <p:cNvSpPr>
            <a:spLocks noGrp="1"/>
          </p:cNvSpPr>
          <p:nvPr>
            <p:ph type="title"/>
          </p:nvPr>
        </p:nvSpPr>
        <p:spPr>
          <a:xfrm>
            <a:off x="411480" y="3954922"/>
            <a:ext cx="4443154" cy="1087819"/>
          </a:xfrm>
        </p:spPr>
        <p:txBody>
          <a:bodyPr anchor="b">
            <a:noAutofit/>
          </a:bodyPr>
          <a:lstStyle/>
          <a:p>
            <a:pPr algn="ctr"/>
            <a:r>
              <a:rPr lang="en-US" sz="2400" b="1" dirty="0"/>
              <a:t>Although autopsies have shown </a:t>
            </a:r>
            <a:r>
              <a:rPr lang="en-US" sz="2400" b="1" dirty="0">
                <a:latin typeface="Abadi MT Condensed Extra Bold" charset="0"/>
                <a:ea typeface="Abadi MT Condensed Extra Bold" charset="0"/>
                <a:cs typeface="Abadi MT Condensed Extra Bold" charset="0"/>
              </a:rPr>
              <a:t>brain damage in patients who </a:t>
            </a:r>
            <a:r>
              <a:rPr lang="en-US" sz="2400" b="1" u="sng" dirty="0">
                <a:latin typeface="Abadi MT Condensed Extra Bold" charset="0"/>
                <a:ea typeface="Abadi MT Condensed Extra Bold" charset="0"/>
                <a:cs typeface="Abadi MT Condensed Extra Bold" charset="0"/>
              </a:rPr>
              <a:t>died</a:t>
            </a:r>
            <a:r>
              <a:rPr lang="en-US" sz="2400" b="1" dirty="0">
                <a:latin typeface="Abadi MT Condensed Extra Bold" charset="0"/>
                <a:ea typeface="Abadi MT Condensed Extra Bold" charset="0"/>
                <a:cs typeface="Abadi MT Condensed Extra Bold" charset="0"/>
              </a:rPr>
              <a:t> with Covid</a:t>
            </a:r>
            <a:r>
              <a:rPr lang="en-US" sz="2400" b="1" dirty="0"/>
              <a:t>, </a:t>
            </a:r>
            <a:br>
              <a:rPr lang="en-US" sz="2400" b="1" dirty="0"/>
            </a:br>
            <a:r>
              <a:rPr lang="en-US" sz="2400" b="1" i="1" dirty="0">
                <a:solidFill>
                  <a:srgbClr val="FF0000"/>
                </a:solidFill>
                <a:latin typeface="Abadi MT Condensed Extra Bold" charset="0"/>
                <a:ea typeface="Abadi MT Condensed Extra Bold" charset="0"/>
                <a:cs typeface="Abadi MT Condensed Extra Bold" charset="0"/>
              </a:rPr>
              <a:t>there is </a:t>
            </a:r>
            <a:r>
              <a:rPr lang="en-US" sz="2400" b="1" i="1" u="sng" dirty="0">
                <a:solidFill>
                  <a:srgbClr val="FF0000"/>
                </a:solidFill>
                <a:latin typeface="Abadi MT Condensed Extra Bold" charset="0"/>
                <a:ea typeface="Abadi MT Condensed Extra Bold" charset="0"/>
                <a:cs typeface="Abadi MT Condensed Extra Bold" charset="0"/>
              </a:rPr>
              <a:t>very little evidence              of brain damage </a:t>
            </a:r>
            <a:br>
              <a:rPr lang="en-US" sz="2400" b="1" i="1" u="sng" dirty="0">
                <a:solidFill>
                  <a:srgbClr val="FF0000"/>
                </a:solidFill>
                <a:latin typeface="Abadi MT Condensed Extra Bold" charset="0"/>
                <a:ea typeface="Abadi MT Condensed Extra Bold" charset="0"/>
                <a:cs typeface="Abadi MT Condensed Extra Bold" charset="0"/>
              </a:rPr>
            </a:br>
            <a:r>
              <a:rPr lang="en-US" sz="2400" b="1" dirty="0">
                <a:solidFill>
                  <a:srgbClr val="FF0000"/>
                </a:solidFill>
                <a:latin typeface="Abadi MT Condensed Extra Bold" charset="0"/>
                <a:ea typeface="Abadi MT Condensed Extra Bold" charset="0"/>
                <a:cs typeface="Abadi MT Condensed Extra Bold" charset="0"/>
              </a:rPr>
              <a:t>in Long </a:t>
            </a:r>
            <a:r>
              <a:rPr lang="en-US" sz="2400" b="1" dirty="0" err="1">
                <a:solidFill>
                  <a:srgbClr val="FF0000"/>
                </a:solidFill>
                <a:latin typeface="Abadi MT Condensed Extra Bold" charset="0"/>
                <a:ea typeface="Abadi MT Condensed Extra Bold" charset="0"/>
                <a:cs typeface="Abadi MT Condensed Extra Bold" charset="0"/>
              </a:rPr>
              <a:t>Covid</a:t>
            </a:r>
            <a:r>
              <a:rPr lang="en-US" sz="2400" b="1" dirty="0">
                <a:solidFill>
                  <a:srgbClr val="FF0000"/>
                </a:solidFill>
                <a:latin typeface="Abadi MT Condensed Extra Bold" charset="0"/>
                <a:ea typeface="Abadi MT Condensed Extra Bold" charset="0"/>
                <a:cs typeface="Abadi MT Condensed Extra Bold" charset="0"/>
              </a:rPr>
              <a:t>        </a:t>
            </a:r>
            <a:br>
              <a:rPr lang="en-US" sz="2400" b="1" dirty="0">
                <a:solidFill>
                  <a:srgbClr val="FF0000"/>
                </a:solidFill>
              </a:rPr>
            </a:br>
            <a:r>
              <a:rPr lang="en-US" sz="2400" b="1" dirty="0">
                <a:solidFill>
                  <a:srgbClr val="FF0000"/>
                </a:solidFill>
              </a:rPr>
              <a:t>as shown in brain imaging studies.</a:t>
            </a:r>
            <a:br>
              <a:rPr lang="en-US" sz="2400" b="1" dirty="0">
                <a:solidFill>
                  <a:srgbClr val="FF0000"/>
                </a:solidFill>
              </a:rPr>
            </a:br>
            <a:br>
              <a:rPr lang="en-US" sz="2400" b="1" dirty="0"/>
            </a:br>
            <a:r>
              <a:rPr lang="en-US" sz="2400" b="1" dirty="0"/>
              <a:t>Despite this,</a:t>
            </a:r>
            <a:br>
              <a:rPr lang="en-US" sz="2400" b="1" dirty="0"/>
            </a:br>
            <a:r>
              <a:rPr lang="en-US" sz="2800" b="1" dirty="0">
                <a:solidFill>
                  <a:srgbClr val="00B0F0"/>
                </a:solidFill>
              </a:rPr>
              <a:t>concern with brain damage </a:t>
            </a:r>
            <a:br>
              <a:rPr lang="en-US" sz="2800" b="1" dirty="0">
                <a:solidFill>
                  <a:srgbClr val="00B0F0"/>
                </a:solidFill>
              </a:rPr>
            </a:br>
            <a:r>
              <a:rPr lang="en-US" sz="2400" b="1" dirty="0"/>
              <a:t>has been a </a:t>
            </a:r>
            <a:r>
              <a:rPr lang="en-US" sz="2400" b="1" i="1" u="sng" dirty="0"/>
              <a:t>major factor </a:t>
            </a:r>
            <a:br>
              <a:rPr lang="en-US" sz="2400" b="1" dirty="0"/>
            </a:br>
            <a:r>
              <a:rPr lang="en-US" sz="2400" b="1" dirty="0"/>
              <a:t>in News and Social Media </a:t>
            </a:r>
            <a:br>
              <a:rPr lang="en-US" sz="2400" b="1" dirty="0"/>
            </a:br>
            <a:r>
              <a:rPr lang="en-US" sz="2400" b="1" dirty="0"/>
              <a:t>that increases patient anxiety.</a:t>
            </a:r>
          </a:p>
        </p:txBody>
      </p:sp>
      <p:sp>
        <p:nvSpPr>
          <p:cNvPr id="12" name="Rectangle 11">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descr="Diagram, text&#10;&#10;Description automatically generated">
            <a:extLst>
              <a:ext uri="{FF2B5EF4-FFF2-40B4-BE49-F238E27FC236}">
                <a16:creationId xmlns:a16="http://schemas.microsoft.com/office/drawing/2014/main" id="{9A2CEA95-189C-043E-4587-D90FD075A169}"/>
              </a:ext>
            </a:extLst>
          </p:cNvPr>
          <p:cNvPicPr>
            <a:picLocks noChangeAspect="1"/>
          </p:cNvPicPr>
          <p:nvPr/>
        </p:nvPicPr>
        <p:blipFill>
          <a:blip r:embed="rId2"/>
          <a:stretch>
            <a:fillRect/>
          </a:stretch>
        </p:blipFill>
        <p:spPr>
          <a:xfrm>
            <a:off x="5385816" y="728547"/>
            <a:ext cx="6440424" cy="5345551"/>
          </a:xfrm>
          <a:prstGeom prst="rect">
            <a:avLst/>
          </a:prstGeom>
        </p:spPr>
      </p:pic>
    </p:spTree>
    <p:extLst>
      <p:ext uri="{BB962C8B-B14F-4D97-AF65-F5344CB8AC3E}">
        <p14:creationId xmlns:p14="http://schemas.microsoft.com/office/powerpoint/2010/main" val="2054210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8A4442-D266-610E-C30E-CAE9DFCE53C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The Search for Answers is confusing</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picture containing text&#10;&#10;Description automatically generated">
            <a:extLst>
              <a:ext uri="{FF2B5EF4-FFF2-40B4-BE49-F238E27FC236}">
                <a16:creationId xmlns:a16="http://schemas.microsoft.com/office/drawing/2014/main" id="{78D71217-C6B9-785A-986F-52A25D8CC3E0}"/>
              </a:ext>
            </a:extLst>
          </p:cNvPr>
          <p:cNvPicPr>
            <a:picLocks noGrp="1" noChangeAspect="1"/>
          </p:cNvPicPr>
          <p:nvPr>
            <p:ph idx="1"/>
          </p:nvPr>
        </p:nvPicPr>
        <p:blipFill>
          <a:blip r:embed="rId2"/>
          <a:stretch>
            <a:fillRect/>
          </a:stretch>
        </p:blipFill>
        <p:spPr>
          <a:xfrm>
            <a:off x="-110138" y="448782"/>
            <a:ext cx="12302138" cy="7122291"/>
          </a:xfrm>
        </p:spPr>
      </p:pic>
    </p:spTree>
    <p:extLst>
      <p:ext uri="{BB962C8B-B14F-4D97-AF65-F5344CB8AC3E}">
        <p14:creationId xmlns:p14="http://schemas.microsoft.com/office/powerpoint/2010/main" val="3135012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DFE4-E354-20AD-363F-A9F5EE2CDC1C}"/>
              </a:ext>
            </a:extLst>
          </p:cNvPr>
          <p:cNvSpPr>
            <a:spLocks noGrp="1"/>
          </p:cNvSpPr>
          <p:nvPr>
            <p:ph type="title"/>
          </p:nvPr>
        </p:nvSpPr>
        <p:spPr/>
        <p:txBody>
          <a:bodyPr>
            <a:normAutofit fontScale="90000"/>
          </a:bodyPr>
          <a:lstStyle/>
          <a:p>
            <a:pPr algn="ctr"/>
            <a:r>
              <a:rPr lang="en-US" b="1" dirty="0">
                <a:latin typeface="Abadi MT Condensed Extra Bold" charset="0"/>
                <a:ea typeface="Abadi MT Condensed Extra Bold" charset="0"/>
                <a:cs typeface="Abadi MT Condensed Extra Bold" charset="0"/>
              </a:rPr>
              <a:t>What are the immediate problems </a:t>
            </a:r>
            <a:br>
              <a:rPr lang="en-US" b="1" dirty="0">
                <a:latin typeface="Abadi MT Condensed Extra Bold" charset="0"/>
                <a:ea typeface="Abadi MT Condensed Extra Bold" charset="0"/>
                <a:cs typeface="Abadi MT Condensed Extra Bold" charset="0"/>
              </a:rPr>
            </a:br>
            <a:r>
              <a:rPr lang="en-US" b="1" dirty="0">
                <a:latin typeface="Abadi MT Condensed Extra Bold" charset="0"/>
                <a:ea typeface="Abadi MT Condensed Extra Bold" charset="0"/>
                <a:cs typeface="Abadi MT Condensed Extra Bold" charset="0"/>
              </a:rPr>
              <a:t>as we go forward?</a:t>
            </a:r>
            <a:br>
              <a:rPr lang="en-US" b="1" dirty="0">
                <a:latin typeface="Abadi MT Condensed Extra Bold" charset="0"/>
                <a:ea typeface="Abadi MT Condensed Extra Bold" charset="0"/>
                <a:cs typeface="Abadi MT Condensed Extra Bold" charset="0"/>
              </a:rPr>
            </a:br>
            <a:endParaRPr lang="en-US" b="1" dirty="0">
              <a:latin typeface="Abadi MT Condensed Extra Bold" charset="0"/>
              <a:ea typeface="Abadi MT Condensed Extra Bold" charset="0"/>
              <a:cs typeface="Abadi MT Condensed Extra Bold" charset="0"/>
            </a:endParaRPr>
          </a:p>
        </p:txBody>
      </p:sp>
      <p:sp>
        <p:nvSpPr>
          <p:cNvPr id="3" name="Content Placeholder 2">
            <a:extLst>
              <a:ext uri="{FF2B5EF4-FFF2-40B4-BE49-F238E27FC236}">
                <a16:creationId xmlns:a16="http://schemas.microsoft.com/office/drawing/2014/main" id="{8C07CABF-050A-2E66-FE22-6125AF94D33F}"/>
              </a:ext>
            </a:extLst>
          </p:cNvPr>
          <p:cNvSpPr>
            <a:spLocks noGrp="1"/>
          </p:cNvSpPr>
          <p:nvPr>
            <p:ph idx="1"/>
          </p:nvPr>
        </p:nvSpPr>
        <p:spPr/>
        <p:txBody>
          <a:bodyPr/>
          <a:lstStyle/>
          <a:p>
            <a:pPr marL="0" indent="0" algn="ctr">
              <a:buNone/>
            </a:pPr>
            <a:r>
              <a:rPr lang="en-US" sz="3600" dirty="0"/>
              <a:t>The economic impact of Long-Haul Covid</a:t>
            </a:r>
          </a:p>
          <a:p>
            <a:endParaRPr lang="en-US" dirty="0"/>
          </a:p>
        </p:txBody>
      </p:sp>
      <p:sp>
        <p:nvSpPr>
          <p:cNvPr id="4" name="TextBox 3">
            <a:extLst>
              <a:ext uri="{FF2B5EF4-FFF2-40B4-BE49-F238E27FC236}">
                <a16:creationId xmlns:a16="http://schemas.microsoft.com/office/drawing/2014/main" id="{AEFC5D5A-FB34-02A3-CC35-A5A8B2782B24}"/>
              </a:ext>
            </a:extLst>
          </p:cNvPr>
          <p:cNvSpPr txBox="1"/>
          <p:nvPr/>
        </p:nvSpPr>
        <p:spPr>
          <a:xfrm>
            <a:off x="1517515" y="2762655"/>
            <a:ext cx="10094111" cy="2862322"/>
          </a:xfrm>
          <a:prstGeom prst="rect">
            <a:avLst/>
          </a:prstGeom>
          <a:noFill/>
        </p:spPr>
        <p:txBody>
          <a:bodyPr wrap="square">
            <a:spAutoFit/>
          </a:bodyPr>
          <a:lstStyle/>
          <a:p>
            <a:pPr fontAlgn="base"/>
            <a:r>
              <a:rPr lang="en-US" sz="3600" b="1" i="0" u="sng" strike="noStrike" dirty="0">
                <a:solidFill>
                  <a:srgbClr val="333333"/>
                </a:solidFill>
                <a:effectLst/>
                <a:latin typeface="interfaceregular"/>
              </a:rPr>
              <a:t>Long </a:t>
            </a:r>
            <a:r>
              <a:rPr lang="en-US" sz="3600" b="1" i="0" u="sng" strike="noStrike" dirty="0" err="1">
                <a:solidFill>
                  <a:srgbClr val="333333"/>
                </a:solidFill>
                <a:effectLst/>
                <a:latin typeface="interfaceregular"/>
              </a:rPr>
              <a:t>Covid</a:t>
            </a:r>
            <a:r>
              <a:rPr lang="en-US" sz="3600" b="1" i="0" u="sng" strike="noStrike" dirty="0">
                <a:solidFill>
                  <a:srgbClr val="333333"/>
                </a:solidFill>
                <a:effectLst/>
                <a:latin typeface="interfaceregular"/>
              </a:rPr>
              <a:t> and Disability: a Brave </a:t>
            </a:r>
            <a:r>
              <a:rPr lang="en-US" sz="3600" b="1" u="sng" dirty="0">
                <a:solidFill>
                  <a:srgbClr val="333333"/>
                </a:solidFill>
                <a:latin typeface="interfaceregular"/>
              </a:rPr>
              <a:t>N</a:t>
            </a:r>
            <a:r>
              <a:rPr lang="en-US" sz="3600" b="1" i="0" u="sng" strike="noStrike" dirty="0">
                <a:solidFill>
                  <a:srgbClr val="333333"/>
                </a:solidFill>
                <a:effectLst/>
                <a:latin typeface="interfaceregular"/>
              </a:rPr>
              <a:t>ew </a:t>
            </a:r>
            <a:r>
              <a:rPr lang="en-US" sz="3600" b="1" u="sng" dirty="0">
                <a:solidFill>
                  <a:srgbClr val="333333"/>
                </a:solidFill>
                <a:latin typeface="interfaceregular"/>
              </a:rPr>
              <a:t>W</a:t>
            </a:r>
            <a:r>
              <a:rPr lang="en-US" sz="3600" b="1" i="0" u="sng" strike="noStrike" dirty="0">
                <a:solidFill>
                  <a:srgbClr val="333333"/>
                </a:solidFill>
                <a:effectLst/>
                <a:latin typeface="interfaceregular"/>
              </a:rPr>
              <a:t>orld</a:t>
            </a:r>
          </a:p>
          <a:p>
            <a:r>
              <a:rPr lang="en-US" sz="3600" b="0" i="1" u="none" strike="noStrike" dirty="0">
                <a:solidFill>
                  <a:srgbClr val="333333"/>
                </a:solidFill>
                <a:effectLst/>
                <a:latin typeface="interfaceregular"/>
              </a:rPr>
              <a:t>BMJ</a:t>
            </a:r>
            <a:r>
              <a:rPr lang="en-US" sz="3600" b="0" i="0" u="none" strike="noStrike" dirty="0">
                <a:solidFill>
                  <a:srgbClr val="333333"/>
                </a:solidFill>
                <a:effectLst/>
                <a:latin typeface="interfaceregular"/>
              </a:rPr>
              <a:t>  (British Medical Journal) </a:t>
            </a:r>
            <a:r>
              <a:rPr lang="en-US" sz="3600" dirty="0">
                <a:solidFill>
                  <a:srgbClr val="555555"/>
                </a:solidFill>
                <a:latin typeface="interfaceregular"/>
              </a:rPr>
              <a:t>2022</a:t>
            </a:r>
            <a:r>
              <a:rPr lang="en-US" sz="3600" dirty="0">
                <a:solidFill>
                  <a:srgbClr val="333333"/>
                </a:solidFill>
                <a:latin typeface="interfaceregular"/>
              </a:rPr>
              <a:t>;</a:t>
            </a:r>
            <a:endParaRPr lang="en-US" sz="3600" b="0" i="0" u="none" strike="noStrike" dirty="0">
              <a:solidFill>
                <a:srgbClr val="333333"/>
              </a:solidFill>
              <a:effectLst/>
              <a:latin typeface="interfaceregular"/>
            </a:endParaRPr>
          </a:p>
          <a:p>
            <a:r>
              <a:rPr lang="en-US" sz="3600" b="0" i="0" u="none" strike="noStrike" dirty="0">
                <a:solidFill>
                  <a:srgbClr val="555555"/>
                </a:solidFill>
                <a:effectLst/>
                <a:latin typeface="interfaceregular"/>
              </a:rPr>
              <a:t>378</a:t>
            </a:r>
            <a:r>
              <a:rPr lang="en-US" sz="3600" b="0" i="0" u="none" strike="noStrike" dirty="0">
                <a:solidFill>
                  <a:srgbClr val="333333"/>
                </a:solidFill>
                <a:effectLst/>
                <a:latin typeface="interfaceregular"/>
              </a:rPr>
              <a:t> doi: </a:t>
            </a:r>
            <a:r>
              <a:rPr lang="en-US" sz="3600" b="0" i="0" u="none" strike="noStrike" dirty="0">
                <a:solidFill>
                  <a:srgbClr val="2A6EBB"/>
                </a:solidFill>
                <a:effectLst/>
                <a:latin typeface="inherit"/>
                <a:hlinkClick r:id="rId2"/>
              </a:rPr>
              <a:t>https://doi.org/10.1136/bmj-2021-069868</a:t>
            </a:r>
            <a:r>
              <a:rPr lang="en-US" sz="3600" b="0" i="0" u="none" strike="noStrike" dirty="0">
                <a:solidFill>
                  <a:srgbClr val="333333"/>
                </a:solidFill>
                <a:effectLst/>
                <a:latin typeface="interfaceregular"/>
              </a:rPr>
              <a:t> </a:t>
            </a:r>
            <a:r>
              <a:rPr lang="en-US" sz="3600" b="0" i="0" u="none" strike="noStrike" dirty="0">
                <a:solidFill>
                  <a:srgbClr val="555555"/>
                </a:solidFill>
                <a:effectLst/>
                <a:latin typeface="interfaceregular"/>
              </a:rPr>
              <a:t>(Published 01 August 2022)</a:t>
            </a:r>
          </a:p>
          <a:p>
            <a:r>
              <a:rPr lang="en-US" sz="3600" b="0" i="0" u="none" strike="noStrike" dirty="0">
                <a:solidFill>
                  <a:srgbClr val="333333"/>
                </a:solidFill>
                <a:effectLst/>
                <a:latin typeface="interfaceregular"/>
              </a:rPr>
              <a:t>Cite this as: </a:t>
            </a:r>
            <a:r>
              <a:rPr lang="en-US" sz="3600" b="0" i="1" u="none" strike="noStrike" dirty="0">
                <a:solidFill>
                  <a:srgbClr val="333333"/>
                </a:solidFill>
                <a:effectLst/>
                <a:latin typeface="interfaceregular"/>
              </a:rPr>
              <a:t>BMJ</a:t>
            </a:r>
            <a:r>
              <a:rPr lang="en-US" sz="3600" b="0" i="0" u="none" strike="noStrike" dirty="0">
                <a:solidFill>
                  <a:srgbClr val="333333"/>
                </a:solidFill>
                <a:effectLst/>
                <a:latin typeface="interfaceregular"/>
              </a:rPr>
              <a:t> 2022;378:e069868</a:t>
            </a:r>
            <a:endParaRPr lang="en-US" sz="3600" dirty="0"/>
          </a:p>
        </p:txBody>
      </p:sp>
      <p:cxnSp>
        <p:nvCxnSpPr>
          <p:cNvPr id="5" name="Straight Connector 4">
            <a:extLst>
              <a:ext uri="{FF2B5EF4-FFF2-40B4-BE49-F238E27FC236}">
                <a16:creationId xmlns:a16="http://schemas.microsoft.com/office/drawing/2014/main" id="{A595640E-C424-26B6-5115-1836FBE448FB}"/>
              </a:ext>
            </a:extLst>
          </p:cNvPr>
          <p:cNvCxnSpPr/>
          <p:nvPr/>
        </p:nvCxnSpPr>
        <p:spPr bwMode="auto">
          <a:xfrm>
            <a:off x="2832687" y="1648300"/>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0432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DA98-10D2-4E5F-1CE8-C78B8EE8CF5B}"/>
              </a:ext>
            </a:extLst>
          </p:cNvPr>
          <p:cNvSpPr>
            <a:spLocks noGrp="1"/>
          </p:cNvSpPr>
          <p:nvPr>
            <p:ph type="title"/>
          </p:nvPr>
        </p:nvSpPr>
        <p:spPr/>
        <p:txBody>
          <a:bodyPr>
            <a:normAutofit fontScale="90000"/>
          </a:bodyPr>
          <a:lstStyle/>
          <a:p>
            <a:pPr algn="ctr"/>
            <a:r>
              <a:rPr lang="en-US" b="1" dirty="0">
                <a:solidFill>
                  <a:srgbClr val="00B050"/>
                </a:solidFill>
                <a:latin typeface="Abadi MT Condensed Extra Bold" charset="0"/>
                <a:ea typeface="Abadi MT Condensed Extra Bold" charset="0"/>
                <a:cs typeface="Abadi MT Condensed Extra Bold" charset="0"/>
              </a:rPr>
              <a:t>$</a:t>
            </a:r>
            <a:r>
              <a:rPr lang="en-US" b="1" dirty="0">
                <a:solidFill>
                  <a:srgbClr val="00B0F0"/>
                </a:solidFill>
                <a:latin typeface="Abadi MT Condensed Extra Bold" charset="0"/>
                <a:ea typeface="Abadi MT Condensed Extra Bold" charset="0"/>
                <a:cs typeface="Abadi MT Condensed Extra Bold" charset="0"/>
              </a:rPr>
              <a:t> Economic </a:t>
            </a:r>
            <a:r>
              <a:rPr lang="en-US" b="1" dirty="0">
                <a:solidFill>
                  <a:srgbClr val="00B050"/>
                </a:solidFill>
                <a:latin typeface="Abadi MT Condensed Extra Bold" charset="0"/>
                <a:ea typeface="Abadi MT Condensed Extra Bold" charset="0"/>
                <a:cs typeface="Abadi MT Condensed Extra Bold" charset="0"/>
              </a:rPr>
              <a:t>$</a:t>
            </a:r>
            <a:r>
              <a:rPr lang="en-US" b="1" dirty="0">
                <a:solidFill>
                  <a:srgbClr val="00B0F0"/>
                </a:solidFill>
                <a:latin typeface="Abadi MT Condensed Extra Bold" charset="0"/>
                <a:ea typeface="Abadi MT Condensed Extra Bold" charset="0"/>
                <a:cs typeface="Abadi MT Condensed Extra Bold" charset="0"/>
              </a:rPr>
              <a:t> </a:t>
            </a:r>
            <a:br>
              <a:rPr lang="en-US" b="1" dirty="0">
                <a:solidFill>
                  <a:srgbClr val="00B0F0"/>
                </a:solidFill>
                <a:latin typeface="Abadi MT Condensed Extra Bold" charset="0"/>
                <a:ea typeface="Abadi MT Condensed Extra Bold" charset="0"/>
                <a:cs typeface="Abadi MT Condensed Extra Bold" charset="0"/>
              </a:rPr>
            </a:br>
            <a:r>
              <a:rPr lang="en-US" b="1" dirty="0">
                <a:solidFill>
                  <a:srgbClr val="00B0F0"/>
                </a:solidFill>
                <a:latin typeface="Abadi MT Condensed Extra Bold" charset="0"/>
                <a:ea typeface="Abadi MT Condensed Extra Bold" charset="0"/>
                <a:cs typeface="Abadi MT Condensed Extra Bold" charset="0"/>
              </a:rPr>
              <a:t>Implications of </a:t>
            </a:r>
            <a:r>
              <a:rPr lang="en-US" b="1" dirty="0" err="1">
                <a:solidFill>
                  <a:srgbClr val="00B0F0"/>
                </a:solidFill>
                <a:latin typeface="Abadi MT Condensed Extra Bold" charset="0"/>
                <a:ea typeface="Abadi MT Condensed Extra Bold" charset="0"/>
                <a:cs typeface="Abadi MT Condensed Extra Bold" charset="0"/>
              </a:rPr>
              <a:t>Covid</a:t>
            </a:r>
            <a:r>
              <a:rPr lang="en-US" b="1" dirty="0">
                <a:solidFill>
                  <a:srgbClr val="00B0F0"/>
                </a:solidFill>
                <a:latin typeface="Abadi MT Condensed Extra Bold" charset="0"/>
                <a:ea typeface="Abadi MT Condensed Extra Bold" charset="0"/>
                <a:cs typeface="Abadi MT Condensed Extra Bold" charset="0"/>
              </a:rPr>
              <a:t> </a:t>
            </a:r>
            <a:br>
              <a:rPr lang="en-US" b="1" dirty="0"/>
            </a:br>
            <a:endParaRPr lang="en-US" b="1" dirty="0"/>
          </a:p>
        </p:txBody>
      </p:sp>
      <p:sp>
        <p:nvSpPr>
          <p:cNvPr id="3" name="Content Placeholder 2">
            <a:extLst>
              <a:ext uri="{FF2B5EF4-FFF2-40B4-BE49-F238E27FC236}">
                <a16:creationId xmlns:a16="http://schemas.microsoft.com/office/drawing/2014/main" id="{676C212C-3B9F-D588-A23A-370F5B70AD7A}"/>
              </a:ext>
            </a:extLst>
          </p:cNvPr>
          <p:cNvSpPr>
            <a:spLocks noGrp="1"/>
          </p:cNvSpPr>
          <p:nvPr>
            <p:ph idx="1"/>
          </p:nvPr>
        </p:nvSpPr>
        <p:spPr/>
        <p:txBody>
          <a:bodyPr>
            <a:normAutofit/>
          </a:bodyPr>
          <a:lstStyle/>
          <a:p>
            <a:pPr marL="0" indent="0" algn="ctr">
              <a:buNone/>
            </a:pPr>
            <a:r>
              <a:rPr lang="en-US" b="0" i="0" u="none" strike="noStrike" dirty="0">
                <a:solidFill>
                  <a:srgbClr val="333333"/>
                </a:solidFill>
                <a:effectLst/>
                <a:latin typeface="Abadi MT Condensed Light" charset="0"/>
                <a:ea typeface="Abadi MT Condensed Light" charset="0"/>
                <a:cs typeface="Abadi MT Condensed Light" charset="0"/>
              </a:rPr>
              <a:t>The implication of a diagnostic criteria for Long </a:t>
            </a:r>
            <a:r>
              <a:rPr lang="en-US" dirty="0">
                <a:solidFill>
                  <a:srgbClr val="333333"/>
                </a:solidFill>
                <a:latin typeface="Abadi MT Condensed Light" charset="0"/>
                <a:ea typeface="Abadi MT Condensed Light" charset="0"/>
                <a:cs typeface="Abadi MT Condensed Light" charset="0"/>
              </a:rPr>
              <a:t>C</a:t>
            </a:r>
            <a:r>
              <a:rPr lang="en-US" b="0" i="0" u="none" strike="noStrike" dirty="0">
                <a:solidFill>
                  <a:srgbClr val="333333"/>
                </a:solidFill>
                <a:effectLst/>
                <a:latin typeface="Abadi MT Condensed Light" charset="0"/>
                <a:ea typeface="Abadi MT Condensed Light" charset="0"/>
                <a:cs typeface="Abadi MT Condensed Light" charset="0"/>
              </a:rPr>
              <a:t>ovid   </a:t>
            </a:r>
          </a:p>
          <a:p>
            <a:pPr marL="0" indent="0" algn="ctr">
              <a:buNone/>
            </a:pPr>
            <a:r>
              <a:rPr lang="en-US" b="0" i="0" u="none" strike="noStrike" dirty="0">
                <a:solidFill>
                  <a:srgbClr val="333333"/>
                </a:solidFill>
                <a:effectLst/>
                <a:latin typeface="Abadi MT Condensed Light" charset="0"/>
                <a:ea typeface="Abadi MT Condensed Light" charset="0"/>
                <a:cs typeface="Abadi MT Condensed Light" charset="0"/>
              </a:rPr>
              <a:t>                                </a:t>
            </a:r>
          </a:p>
          <a:p>
            <a:pPr marL="0" indent="0" algn="ctr">
              <a:buNone/>
            </a:pPr>
            <a:r>
              <a:rPr lang="en-US" b="0" i="0" u="none" strike="noStrike" dirty="0">
                <a:solidFill>
                  <a:srgbClr val="333333"/>
                </a:solidFill>
                <a:effectLst/>
                <a:latin typeface="Abadi MT Condensed Light" charset="0"/>
                <a:ea typeface="Abadi MT Condensed Light" charset="0"/>
                <a:cs typeface="Abadi MT Condensed Light" charset="0"/>
              </a:rPr>
              <a:t>is in the </a:t>
            </a:r>
            <a:r>
              <a:rPr lang="en-US" b="1" i="0" u="sng" strike="noStrike" dirty="0">
                <a:solidFill>
                  <a:srgbClr val="333333"/>
                </a:solidFill>
                <a:effectLst/>
                <a:latin typeface="Abadi MT Condensed Light" charset="0"/>
                <a:ea typeface="Abadi MT Condensed Light" charset="0"/>
                <a:cs typeface="Abadi MT Condensed Light" charset="0"/>
              </a:rPr>
              <a:t>legal recognition of disability</a:t>
            </a:r>
            <a:r>
              <a:rPr lang="en-US" b="1" i="0" strike="noStrike" dirty="0">
                <a:solidFill>
                  <a:srgbClr val="333333"/>
                </a:solidFill>
                <a:effectLst/>
                <a:latin typeface="Abadi MT Condensed Light" charset="0"/>
                <a:ea typeface="Abadi MT Condensed Light" charset="0"/>
                <a:cs typeface="Abadi MT Condensed Light" charset="0"/>
              </a:rPr>
              <a:t>    </a:t>
            </a:r>
          </a:p>
          <a:p>
            <a:pPr marL="0" indent="0" algn="ctr">
              <a:buNone/>
            </a:pPr>
            <a:r>
              <a:rPr lang="en-US" b="1" i="0" strike="noStrike" dirty="0">
                <a:solidFill>
                  <a:srgbClr val="333333"/>
                </a:solidFill>
                <a:effectLst/>
                <a:latin typeface="Abadi MT Condensed Light" charset="0"/>
                <a:ea typeface="Abadi MT Condensed Light" charset="0"/>
                <a:cs typeface="Abadi MT Condensed Light" charset="0"/>
              </a:rPr>
              <a:t>                                              </a:t>
            </a:r>
          </a:p>
          <a:p>
            <a:pPr marL="0" indent="0" algn="ctr">
              <a:buNone/>
            </a:pPr>
            <a:r>
              <a:rPr lang="en-US" b="0" i="0" u="none" strike="noStrike" dirty="0">
                <a:solidFill>
                  <a:srgbClr val="333333"/>
                </a:solidFill>
                <a:effectLst/>
                <a:latin typeface="Abadi MT Condensed Light" charset="0"/>
                <a:ea typeface="Abadi MT Condensed Light" charset="0"/>
                <a:cs typeface="Abadi MT Condensed Light" charset="0"/>
              </a:rPr>
              <a:t>through instruments such as the </a:t>
            </a:r>
            <a:r>
              <a:rPr lang="en-US" b="1" i="1" u="sng" strike="noStrike" dirty="0">
                <a:solidFill>
                  <a:srgbClr val="0070C0"/>
                </a:solidFill>
                <a:effectLst/>
                <a:latin typeface="Abadi MT Condensed Light" charset="0"/>
                <a:ea typeface="Abadi MT Condensed Light" charset="0"/>
                <a:cs typeface="Abadi MT Condensed Light" charset="0"/>
              </a:rPr>
              <a:t>Americans with Disabilities Act</a:t>
            </a:r>
            <a:r>
              <a:rPr lang="en-US" b="0" i="1" strike="noStrike" dirty="0">
                <a:solidFill>
                  <a:srgbClr val="0070C0"/>
                </a:solidFill>
                <a:effectLst/>
                <a:latin typeface="Abadi MT Condensed Light" charset="0"/>
                <a:ea typeface="Abadi MT Condensed Light" charset="0"/>
                <a:cs typeface="Abadi MT Condensed Light" charset="0"/>
              </a:rPr>
              <a:t> </a:t>
            </a:r>
          </a:p>
          <a:p>
            <a:pPr marL="0" indent="0" algn="ctr">
              <a:buNone/>
            </a:pPr>
            <a:endParaRPr lang="en-US" b="0" i="1" strike="noStrike" dirty="0">
              <a:solidFill>
                <a:srgbClr val="0070C0"/>
              </a:solidFill>
              <a:effectLst/>
              <a:latin typeface="Abadi MT Condensed Light" charset="0"/>
              <a:ea typeface="Abadi MT Condensed Light" charset="0"/>
              <a:cs typeface="Abadi MT Condensed Light" charset="0"/>
            </a:endParaRPr>
          </a:p>
          <a:p>
            <a:pPr marL="0" indent="0" algn="ctr">
              <a:buNone/>
            </a:pPr>
            <a:r>
              <a:rPr lang="en-US" b="0" i="0" u="none" strike="noStrike" dirty="0">
                <a:solidFill>
                  <a:srgbClr val="333333"/>
                </a:solidFill>
                <a:effectLst/>
                <a:latin typeface="Abadi MT Condensed Light" charset="0"/>
                <a:ea typeface="Abadi MT Condensed Light" charset="0"/>
                <a:cs typeface="Abadi MT Condensed Light" charset="0"/>
              </a:rPr>
              <a:t>in the US.</a:t>
            </a:r>
          </a:p>
          <a:p>
            <a:pPr marL="0" indent="0" algn="ctr">
              <a:buNone/>
            </a:pPr>
            <a:endParaRPr lang="en-US" b="0" i="0" u="none" strike="noStrike" dirty="0">
              <a:solidFill>
                <a:srgbClr val="333333"/>
              </a:solidFill>
              <a:effectLst/>
              <a:latin typeface="Abadi MT Condensed Light" charset="0"/>
              <a:ea typeface="Abadi MT Condensed Light" charset="0"/>
              <a:cs typeface="Abadi MT Condensed Light" charset="0"/>
            </a:endParaRPr>
          </a:p>
          <a:p>
            <a:pPr marL="0" indent="0" algn="ctr">
              <a:buNone/>
            </a:pPr>
            <a:endParaRPr lang="en-US" b="1" i="0" u="none" strike="noStrike" dirty="0">
              <a:solidFill>
                <a:srgbClr val="333333"/>
              </a:solidFill>
              <a:effectLst/>
              <a:latin typeface="Abadi MT Condensed Light" charset="0"/>
              <a:ea typeface="Abadi MT Condensed Light" charset="0"/>
              <a:cs typeface="Abadi MT Condensed Light" charset="0"/>
            </a:endParaRP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32688" y="1280573"/>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809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4F3CDE-1FEB-1632-450A-7EB6AAD42837}"/>
              </a:ext>
            </a:extLst>
          </p:cNvPr>
          <p:cNvSpPr>
            <a:spLocks noGrp="1"/>
          </p:cNvSpPr>
          <p:nvPr>
            <p:ph idx="1"/>
          </p:nvPr>
        </p:nvSpPr>
        <p:spPr>
          <a:xfrm>
            <a:off x="838200" y="661481"/>
            <a:ext cx="10515600" cy="5583675"/>
          </a:xfrm>
        </p:spPr>
        <p:txBody>
          <a:bodyPr>
            <a:normAutofit fontScale="55000" lnSpcReduction="20000"/>
          </a:bodyPr>
          <a:lstStyle/>
          <a:p>
            <a:pPr marL="0" indent="0" algn="ctr">
              <a:buNone/>
            </a:pPr>
            <a:r>
              <a:rPr lang="en-US" sz="6700" b="1" i="0" u="none" strike="noStrike" dirty="0">
                <a:solidFill>
                  <a:srgbClr val="333333"/>
                </a:solidFill>
                <a:effectLst/>
                <a:latin typeface="Abadi MT Condensed Extra Bold" charset="0"/>
                <a:ea typeface="Abadi MT Condensed Extra Bold" charset="0"/>
                <a:cs typeface="Abadi MT Condensed Extra Bold" charset="0"/>
              </a:rPr>
              <a:t>The problem of labeling Long-Covid patients </a:t>
            </a:r>
          </a:p>
          <a:p>
            <a:pPr marL="0" indent="0" algn="ctr">
              <a:buNone/>
            </a:pPr>
            <a:r>
              <a:rPr lang="en-US" sz="6700" b="1" i="0" u="none" strike="noStrike" dirty="0">
                <a:solidFill>
                  <a:srgbClr val="333333"/>
                </a:solidFill>
                <a:effectLst/>
                <a:latin typeface="Abadi MT Condensed Extra Bold" charset="0"/>
                <a:ea typeface="Abadi MT Condensed Extra Bold" charset="0"/>
                <a:cs typeface="Abadi MT Condensed Extra Bold" charset="0"/>
              </a:rPr>
              <a:t>as </a:t>
            </a:r>
          </a:p>
          <a:p>
            <a:pPr marL="0" indent="0" algn="ctr">
              <a:buNone/>
            </a:pPr>
            <a:r>
              <a:rPr lang="en-US" sz="8000" b="1" i="0" u="none" strike="noStrike" dirty="0">
                <a:solidFill>
                  <a:srgbClr val="00B0F0"/>
                </a:solidFill>
                <a:effectLst/>
                <a:latin typeface="Abadi MT Condensed Extra Bold" charset="0"/>
                <a:ea typeface="Abadi MT Condensed Extra Bold" charset="0"/>
                <a:cs typeface="Abadi MT Condensed Extra Bold" charset="0"/>
              </a:rPr>
              <a:t>“DISABLED” </a:t>
            </a:r>
            <a:r>
              <a:rPr lang="mr-IN" sz="6700" b="1" i="0" u="none" strike="noStrike" dirty="0">
                <a:solidFill>
                  <a:srgbClr val="333333"/>
                </a:solidFill>
                <a:effectLst/>
                <a:latin typeface="interfaceregular"/>
              </a:rPr>
              <a:t>…</a:t>
            </a:r>
            <a:endParaRPr lang="en-US" sz="6700" b="1" i="0" u="none" strike="noStrike" dirty="0">
              <a:solidFill>
                <a:srgbClr val="333333"/>
              </a:solidFill>
              <a:effectLst/>
              <a:latin typeface="interfaceregular"/>
            </a:endParaRPr>
          </a:p>
          <a:p>
            <a:pPr marL="0" indent="0">
              <a:buNone/>
            </a:pPr>
            <a:endParaRPr lang="en-US" b="0" i="0" u="none" strike="noStrike" dirty="0">
              <a:solidFill>
                <a:srgbClr val="333333"/>
              </a:solidFill>
              <a:effectLst/>
              <a:latin typeface="interfaceregular"/>
            </a:endParaRPr>
          </a:p>
          <a:p>
            <a:pPr algn="ctr"/>
            <a:r>
              <a:rPr lang="en-US" sz="5800" b="0" i="0" u="none" strike="noStrike" dirty="0">
                <a:solidFill>
                  <a:srgbClr val="333333"/>
                </a:solidFill>
                <a:effectLst/>
                <a:latin typeface="+mj-lt"/>
              </a:rPr>
              <a:t>This creates a tension between self-identification </a:t>
            </a:r>
          </a:p>
          <a:p>
            <a:pPr marL="0" indent="0" algn="ctr">
              <a:buNone/>
            </a:pPr>
            <a:r>
              <a:rPr lang="en-US" sz="5800" b="0" i="0" u="none" strike="noStrike" dirty="0">
                <a:solidFill>
                  <a:srgbClr val="333333"/>
                </a:solidFill>
                <a:effectLst/>
                <a:latin typeface="+mj-lt"/>
              </a:rPr>
              <a:t>as </a:t>
            </a:r>
            <a:r>
              <a:rPr lang="en-US" sz="5800" b="1" i="0" u="none" strike="noStrike" dirty="0">
                <a:solidFill>
                  <a:srgbClr val="333333"/>
                </a:solidFill>
                <a:effectLst/>
                <a:latin typeface="+mj-lt"/>
              </a:rPr>
              <a:t>“disabled” </a:t>
            </a:r>
            <a:r>
              <a:rPr lang="en-US" sz="5800" b="0" i="0" u="none" strike="noStrike" dirty="0">
                <a:solidFill>
                  <a:srgbClr val="333333"/>
                </a:solidFill>
                <a:effectLst/>
                <a:latin typeface="+mj-lt"/>
              </a:rPr>
              <a:t>and the Law, </a:t>
            </a:r>
          </a:p>
          <a:p>
            <a:pPr marL="0" indent="0" algn="ctr">
              <a:buNone/>
            </a:pPr>
            <a:r>
              <a:rPr lang="en-US" sz="5800" b="0" i="0" u="none" strike="noStrike" dirty="0">
                <a:solidFill>
                  <a:srgbClr val="333333"/>
                </a:solidFill>
                <a:effectLst/>
                <a:latin typeface="+mj-lt"/>
              </a:rPr>
              <a:t>where it is often necessary to have                             </a:t>
            </a:r>
          </a:p>
          <a:p>
            <a:pPr marL="0" indent="0" algn="ctr">
              <a:buNone/>
            </a:pPr>
            <a:r>
              <a:rPr lang="en-US" sz="5800" b="1" i="0" u="none" strike="noStrike" dirty="0">
                <a:solidFill>
                  <a:srgbClr val="333333"/>
                </a:solidFill>
                <a:effectLst/>
                <a:latin typeface="+mj-lt"/>
              </a:rPr>
              <a:t>clear definitions and boundaries. </a:t>
            </a:r>
          </a:p>
          <a:p>
            <a:pPr marL="0" indent="0">
              <a:buNone/>
            </a:pPr>
            <a:endParaRPr lang="en-US" sz="5800" b="0" i="0" u="none" strike="noStrike" dirty="0">
              <a:solidFill>
                <a:srgbClr val="333333"/>
              </a:solidFill>
              <a:effectLst/>
              <a:latin typeface="+mj-lt"/>
            </a:endParaRPr>
          </a:p>
          <a:p>
            <a:pPr marL="0" indent="0" algn="ctr">
              <a:buNone/>
            </a:pPr>
            <a:r>
              <a:rPr lang="en-US" sz="5800" b="1" i="0" u="none" strike="noStrike" dirty="0">
                <a:solidFill>
                  <a:srgbClr val="FF0000"/>
                </a:solidFill>
                <a:effectLst/>
                <a:latin typeface="+mj-lt"/>
              </a:rPr>
              <a:t>Disability is not merely a medical phenomenon, </a:t>
            </a:r>
          </a:p>
          <a:p>
            <a:pPr marL="0" indent="0" algn="ctr">
              <a:buNone/>
            </a:pPr>
            <a:r>
              <a:rPr lang="en-US" sz="5800" b="1" i="0" u="none" strike="noStrike" dirty="0">
                <a:solidFill>
                  <a:srgbClr val="FF0000"/>
                </a:solidFill>
                <a:effectLst/>
                <a:latin typeface="+mj-lt"/>
              </a:rPr>
              <a:t>but a </a:t>
            </a:r>
            <a:r>
              <a:rPr lang="en-US" sz="5800" b="1" i="1" u="sng" strike="noStrike" dirty="0">
                <a:solidFill>
                  <a:srgbClr val="FF0000"/>
                </a:solidFill>
                <a:effectLst/>
                <a:latin typeface="+mj-lt"/>
              </a:rPr>
              <a:t>social</a:t>
            </a:r>
            <a:r>
              <a:rPr lang="en-US" sz="5800" b="1" i="0" u="none" strike="noStrike" dirty="0">
                <a:solidFill>
                  <a:srgbClr val="FF0000"/>
                </a:solidFill>
                <a:effectLst/>
                <a:latin typeface="+mj-lt"/>
              </a:rPr>
              <a:t> one.     </a:t>
            </a:r>
          </a:p>
          <a:p>
            <a:pPr marL="0" indent="0" algn="ctr">
              <a:buNone/>
            </a:pPr>
            <a:endParaRPr lang="en-US" sz="5800" b="1" i="0" u="none" strike="noStrike" dirty="0">
              <a:solidFill>
                <a:srgbClr val="FF0000"/>
              </a:solidFill>
              <a:effectLst/>
              <a:latin typeface="+mj-lt"/>
            </a:endParaRP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652454" y="2387634"/>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809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D89D-67B5-E79B-A48B-808A9F9D7092}"/>
              </a:ext>
            </a:extLst>
          </p:cNvPr>
          <p:cNvSpPr>
            <a:spLocks noGrp="1"/>
          </p:cNvSpPr>
          <p:nvPr>
            <p:ph type="title"/>
          </p:nvPr>
        </p:nvSpPr>
        <p:spPr>
          <a:xfrm>
            <a:off x="838200" y="442694"/>
            <a:ext cx="10873636" cy="1325563"/>
          </a:xfrm>
        </p:spPr>
        <p:txBody>
          <a:bodyPr>
            <a:noAutofit/>
          </a:bodyPr>
          <a:lstStyle/>
          <a:p>
            <a:pPr algn="ctr"/>
            <a:r>
              <a:rPr lang="en-US" sz="3600" b="1" dirty="0">
                <a:latin typeface="Abadi MT Condensed Extra Bold" charset="0"/>
                <a:ea typeface="Abadi MT Condensed Extra Bold" charset="0"/>
                <a:cs typeface="Abadi MT Condensed Extra Bold" charset="0"/>
              </a:rPr>
              <a:t>Summary – 1</a:t>
            </a:r>
            <a:br>
              <a:rPr lang="en-US" sz="3600" b="1" dirty="0">
                <a:latin typeface="Abadi MT Condensed Extra Bold" charset="0"/>
                <a:ea typeface="Abadi MT Condensed Extra Bold" charset="0"/>
                <a:cs typeface="Abadi MT Condensed Extra Bold" charset="0"/>
              </a:rPr>
            </a:br>
            <a:br>
              <a:rPr lang="en-US" sz="2400" dirty="0"/>
            </a:br>
            <a:br>
              <a:rPr lang="en-US" sz="2400" dirty="0"/>
            </a:br>
            <a:r>
              <a:rPr lang="en-US" sz="3200" b="1" u="sng" dirty="0">
                <a:solidFill>
                  <a:srgbClr val="00B050"/>
                </a:solidFill>
                <a:latin typeface="Abadi MT Condensed Extra Bold" charset="0"/>
                <a:ea typeface="Abadi MT Condensed Extra Bold" charset="0"/>
                <a:cs typeface="Abadi MT Condensed Extra Bold" charset="0"/>
              </a:rPr>
              <a:t>Predictors of Long-Haul </a:t>
            </a:r>
            <a:r>
              <a:rPr lang="en-US" sz="3200" b="1" u="sng" dirty="0" err="1">
                <a:solidFill>
                  <a:srgbClr val="00B050"/>
                </a:solidFill>
                <a:latin typeface="Abadi MT Condensed Extra Bold" charset="0"/>
                <a:ea typeface="Abadi MT Condensed Extra Bold" charset="0"/>
                <a:cs typeface="Abadi MT Condensed Extra Bold" charset="0"/>
              </a:rPr>
              <a:t>Covid</a:t>
            </a:r>
            <a:r>
              <a:rPr lang="en-US" sz="3200" b="1" u="sng" dirty="0">
                <a:solidFill>
                  <a:srgbClr val="00B050"/>
                </a:solidFill>
                <a:latin typeface="Abadi MT Condensed Extra Bold" charset="0"/>
                <a:ea typeface="Abadi MT Condensed Extra Bold" charset="0"/>
                <a:cs typeface="Abadi MT Condensed Extra Bold" charset="0"/>
              </a:rPr>
              <a:t> </a:t>
            </a:r>
            <a:br>
              <a:rPr lang="en-US" sz="3200" b="1" u="sng" dirty="0">
                <a:solidFill>
                  <a:srgbClr val="0070C0"/>
                </a:solidFill>
                <a:latin typeface="Abadi MT Condensed Extra Bold" charset="0"/>
                <a:ea typeface="Abadi MT Condensed Extra Bold" charset="0"/>
                <a:cs typeface="Abadi MT Condensed Extra Bold" charset="0"/>
              </a:rPr>
            </a:br>
            <a:r>
              <a:rPr lang="en-US" sz="3200" b="1" dirty="0">
                <a:solidFill>
                  <a:srgbClr val="0070C0"/>
                </a:solidFill>
                <a:latin typeface="Abadi MT Condensed Extra Bold" charset="0"/>
                <a:ea typeface="Abadi MT Condensed Extra Bold" charset="0"/>
                <a:cs typeface="Abadi MT Condensed Extra Bold" charset="0"/>
              </a:rPr>
              <a:t>seem to fall mostly into one of </a:t>
            </a:r>
            <a:r>
              <a:rPr lang="en-US" sz="3200" b="1" u="sng" dirty="0">
                <a:solidFill>
                  <a:srgbClr val="0070C0"/>
                </a:solidFill>
                <a:latin typeface="Abadi MT Condensed Extra Bold" charset="0"/>
                <a:ea typeface="Abadi MT Condensed Extra Bold" charset="0"/>
                <a:cs typeface="Abadi MT Condensed Extra Bold" charset="0"/>
              </a:rPr>
              <a:t>TWO GROUPS</a:t>
            </a:r>
            <a:r>
              <a:rPr lang="en-US" sz="3200" b="1" dirty="0">
                <a:solidFill>
                  <a:srgbClr val="0070C0"/>
                </a:solidFill>
                <a:latin typeface="Abadi MT Condensed Extra Bold" charset="0"/>
                <a:ea typeface="Abadi MT Condensed Extra Bold" charset="0"/>
                <a:cs typeface="Abadi MT Condensed Extra Bold" charset="0"/>
              </a:rPr>
              <a:t>:</a:t>
            </a:r>
          </a:p>
        </p:txBody>
      </p:sp>
      <p:sp>
        <p:nvSpPr>
          <p:cNvPr id="3" name="Content Placeholder 2">
            <a:extLst>
              <a:ext uri="{FF2B5EF4-FFF2-40B4-BE49-F238E27FC236}">
                <a16:creationId xmlns:a16="http://schemas.microsoft.com/office/drawing/2014/main" id="{1EAC74C0-07E8-71E2-3A70-AE21CAD9CC91}"/>
              </a:ext>
            </a:extLst>
          </p:cNvPr>
          <p:cNvSpPr>
            <a:spLocks noGrp="1"/>
          </p:cNvSpPr>
          <p:nvPr>
            <p:ph idx="1"/>
          </p:nvPr>
        </p:nvSpPr>
        <p:spPr>
          <a:xfrm>
            <a:off x="838200" y="2063968"/>
            <a:ext cx="10515600" cy="4351338"/>
          </a:xfrm>
        </p:spPr>
        <p:txBody>
          <a:bodyPr>
            <a:normAutofit/>
          </a:bodyPr>
          <a:lstStyle/>
          <a:p>
            <a:pPr marL="514350" indent="-514350">
              <a:buFont typeface="+mj-lt"/>
              <a:buAutoNum type="arabicPeriod"/>
            </a:pPr>
            <a:endParaRPr lang="en-US" b="1" dirty="0">
              <a:solidFill>
                <a:srgbClr val="FF0000"/>
              </a:solidFill>
            </a:endParaRPr>
          </a:p>
          <a:p>
            <a:pPr marL="514350" indent="-514350">
              <a:buFont typeface="+mj-lt"/>
              <a:buAutoNum type="arabicPeriod"/>
            </a:pPr>
            <a:r>
              <a:rPr lang="en-US" b="1" dirty="0">
                <a:solidFill>
                  <a:srgbClr val="FF0000"/>
                </a:solidFill>
              </a:rPr>
              <a:t>The severity of the acute infection at the time of hospitalization        was the </a:t>
            </a:r>
            <a:r>
              <a:rPr lang="en-US" b="1" i="1" u="sng" dirty="0">
                <a:solidFill>
                  <a:srgbClr val="FF0000"/>
                </a:solidFill>
              </a:rPr>
              <a:t>most consistent predictor.</a:t>
            </a:r>
            <a:r>
              <a:rPr lang="en-US" dirty="0"/>
              <a:t> </a:t>
            </a:r>
          </a:p>
          <a:p>
            <a:pPr marL="514350" indent="-514350">
              <a:buFont typeface="+mj-lt"/>
              <a:buAutoNum type="arabicPeriod"/>
            </a:pPr>
            <a:r>
              <a:rPr lang="en-US" b="1" u="sng" dirty="0">
                <a:solidFill>
                  <a:srgbClr val="FF0000"/>
                </a:solidFill>
              </a:rPr>
              <a:t>Self-reported anxiety</a:t>
            </a:r>
            <a:r>
              <a:rPr lang="en-US" b="1" dirty="0">
                <a:solidFill>
                  <a:srgbClr val="FF0000"/>
                </a:solidFill>
              </a:rPr>
              <a:t>, </a:t>
            </a:r>
            <a:r>
              <a:rPr lang="en-US" b="1" u="sng" dirty="0">
                <a:solidFill>
                  <a:srgbClr val="FF0000"/>
                </a:solidFill>
              </a:rPr>
              <a:t>perceived stress</a:t>
            </a:r>
            <a:r>
              <a:rPr lang="en-US" b="1" dirty="0">
                <a:solidFill>
                  <a:srgbClr val="FF0000"/>
                </a:solidFill>
              </a:rPr>
              <a:t>, </a:t>
            </a:r>
            <a:r>
              <a:rPr lang="en-US" b="1" u="sng" dirty="0">
                <a:solidFill>
                  <a:srgbClr val="FF0000"/>
                </a:solidFill>
              </a:rPr>
              <a:t>neuroticism</a:t>
            </a:r>
            <a:r>
              <a:rPr lang="en-US" b="1" dirty="0">
                <a:solidFill>
                  <a:srgbClr val="FF0000"/>
                </a:solidFill>
              </a:rPr>
              <a:t>,                        </a:t>
            </a:r>
            <a:r>
              <a:rPr lang="en-US" b="1" u="sng" dirty="0">
                <a:solidFill>
                  <a:srgbClr val="FF0000"/>
                </a:solidFill>
              </a:rPr>
              <a:t>negative beliefs about the acute illness</a:t>
            </a:r>
            <a:r>
              <a:rPr lang="en-US" b="1" dirty="0">
                <a:solidFill>
                  <a:srgbClr val="FF0000"/>
                </a:solidFill>
              </a:rPr>
              <a:t>, and </a:t>
            </a:r>
            <a:r>
              <a:rPr lang="en-US" b="1" u="sng" dirty="0">
                <a:solidFill>
                  <a:srgbClr val="FF0000"/>
                </a:solidFill>
              </a:rPr>
              <a:t>pre-morbid distress</a:t>
            </a:r>
            <a:r>
              <a:rPr lang="en-US" b="1" dirty="0">
                <a:solidFill>
                  <a:srgbClr val="FF0000"/>
                </a:solidFill>
              </a:rPr>
              <a:t>                                        </a:t>
            </a:r>
            <a:r>
              <a:rPr lang="en-US" b="1" i="1" u="sng" dirty="0"/>
              <a:t>also</a:t>
            </a:r>
            <a:r>
              <a:rPr lang="en-US" dirty="0"/>
              <a:t> correlate with Long Covid symptoms.</a:t>
            </a:r>
          </a:p>
          <a:p>
            <a:pPr marL="0" indent="0">
              <a:buNone/>
            </a:pPr>
            <a:endParaRPr lang="en-US" dirty="0"/>
          </a:p>
          <a:p>
            <a:pPr marL="0" indent="0">
              <a:buNone/>
            </a:pPr>
            <a:endParaRPr lang="en-US" i="1" dirty="0"/>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93777" y="1105476"/>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125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59C9-A0E6-9DAC-E561-79144327E9B9}"/>
              </a:ext>
            </a:extLst>
          </p:cNvPr>
          <p:cNvSpPr>
            <a:spLocks noGrp="1"/>
          </p:cNvSpPr>
          <p:nvPr>
            <p:ph type="title"/>
          </p:nvPr>
        </p:nvSpPr>
        <p:spPr/>
        <p:txBody>
          <a:bodyPr/>
          <a:lstStyle/>
          <a:p>
            <a:pPr algn="ctr"/>
            <a:r>
              <a:rPr lang="en-US" b="1" dirty="0">
                <a:latin typeface="Abadi MT Condensed Extra Bold" charset="0"/>
                <a:ea typeface="Abadi MT Condensed Extra Bold" charset="0"/>
                <a:cs typeface="Abadi MT Condensed Extra Bold" charset="0"/>
              </a:rPr>
              <a:t>Summary – 2</a:t>
            </a:r>
            <a:br>
              <a:rPr lang="en-US" b="1" dirty="0">
                <a:latin typeface="Abadi MT Condensed Extra Bold" charset="0"/>
                <a:ea typeface="Abadi MT Condensed Extra Bold" charset="0"/>
                <a:cs typeface="Abadi MT Condensed Extra Bold" charset="0"/>
              </a:rPr>
            </a:br>
            <a:endParaRPr lang="en-US" b="1" dirty="0">
              <a:latin typeface="Abadi MT Condensed Extra Bold" charset="0"/>
              <a:ea typeface="Abadi MT Condensed Extra Bold" charset="0"/>
              <a:cs typeface="Abadi MT Condensed Extra Bold" charset="0"/>
            </a:endParaRPr>
          </a:p>
        </p:txBody>
      </p:sp>
      <p:sp>
        <p:nvSpPr>
          <p:cNvPr id="3" name="Content Placeholder 2">
            <a:extLst>
              <a:ext uri="{FF2B5EF4-FFF2-40B4-BE49-F238E27FC236}">
                <a16:creationId xmlns:a16="http://schemas.microsoft.com/office/drawing/2014/main" id="{79BFDB0B-2DBE-51C6-95BD-4907AD981353}"/>
              </a:ext>
            </a:extLst>
          </p:cNvPr>
          <p:cNvSpPr>
            <a:spLocks noGrp="1"/>
          </p:cNvSpPr>
          <p:nvPr>
            <p:ph idx="1"/>
          </p:nvPr>
        </p:nvSpPr>
        <p:spPr/>
        <p:txBody>
          <a:bodyPr>
            <a:normAutofit fontScale="32500" lnSpcReduction="20000"/>
          </a:bodyPr>
          <a:lstStyle/>
          <a:p>
            <a:pPr marL="0" indent="0" algn="ctr" fontAlgn="base">
              <a:buNone/>
            </a:pPr>
            <a:r>
              <a:rPr lang="en-US" sz="11200" b="1" i="0" u="none" strike="noStrike" dirty="0">
                <a:solidFill>
                  <a:srgbClr val="1C497D"/>
                </a:solidFill>
                <a:effectLst/>
                <a:latin typeface="Aharoni" panose="02010803020104030203" pitchFamily="2" charset="-79"/>
                <a:ea typeface="Abadi MT Condensed Extra Bold" charset="0"/>
                <a:cs typeface="Aharoni" panose="02010803020104030203" pitchFamily="2" charset="-79"/>
              </a:rPr>
              <a:t>What </a:t>
            </a:r>
            <a:r>
              <a:rPr lang="en-US" sz="11200" b="1" i="1" u="none" strike="noStrike" dirty="0">
                <a:solidFill>
                  <a:srgbClr val="1C497D"/>
                </a:solidFill>
                <a:effectLst/>
                <a:latin typeface="Aharoni" panose="02010803020104030203" pitchFamily="2" charset="-79"/>
                <a:ea typeface="Abadi MT Condensed Extra Bold" charset="0"/>
                <a:cs typeface="Aharoni" panose="02010803020104030203" pitchFamily="2" charset="-79"/>
              </a:rPr>
              <a:t>is</a:t>
            </a:r>
            <a:r>
              <a:rPr lang="en-US" sz="11200" b="1" i="0" u="none" strike="noStrike" dirty="0">
                <a:solidFill>
                  <a:srgbClr val="1C497D"/>
                </a:solidFill>
                <a:effectLst/>
                <a:latin typeface="Aharoni" panose="02010803020104030203" pitchFamily="2" charset="-79"/>
                <a:ea typeface="Abadi MT Condensed Extra Bold" charset="0"/>
                <a:cs typeface="Aharoni" panose="02010803020104030203" pitchFamily="2" charset="-79"/>
              </a:rPr>
              <a:t> Long-</a:t>
            </a:r>
            <a:r>
              <a:rPr lang="en-US" sz="11200" b="1" i="0" u="none" strike="noStrike" dirty="0" err="1">
                <a:solidFill>
                  <a:srgbClr val="1C497D"/>
                </a:solidFill>
                <a:effectLst/>
                <a:latin typeface="Aharoni" panose="02010803020104030203" pitchFamily="2" charset="-79"/>
                <a:ea typeface="Abadi MT Condensed Extra Bold" charset="0"/>
                <a:cs typeface="Aharoni" panose="02010803020104030203" pitchFamily="2" charset="-79"/>
              </a:rPr>
              <a:t>Covid</a:t>
            </a:r>
            <a:r>
              <a:rPr lang="en-US" sz="11200" b="1" i="0" u="none" strike="noStrike" dirty="0">
                <a:solidFill>
                  <a:srgbClr val="1C497D"/>
                </a:solidFill>
                <a:effectLst/>
                <a:latin typeface="Aharoni" panose="02010803020104030203" pitchFamily="2" charset="-79"/>
                <a:ea typeface="Abadi MT Condensed Extra Bold" charset="0"/>
                <a:cs typeface="Aharoni" panose="02010803020104030203" pitchFamily="2" charset="-79"/>
              </a:rPr>
              <a:t>?</a:t>
            </a:r>
          </a:p>
          <a:p>
            <a:pPr marL="0" indent="0" algn="ctr" fontAlgn="base">
              <a:buNone/>
            </a:pPr>
            <a:endParaRPr lang="en-US" sz="6400" b="1" i="0" u="none" strike="noStrike" dirty="0">
              <a:solidFill>
                <a:srgbClr val="1C497D"/>
              </a:solidFill>
              <a:effectLst/>
              <a:latin typeface="Abadi MT Condensed Extra Bold" charset="0"/>
              <a:ea typeface="Abadi MT Condensed Extra Bold" charset="0"/>
              <a:cs typeface="Abadi MT Condensed Extra Bold" charset="0"/>
            </a:endParaRPr>
          </a:p>
          <a:p>
            <a:pPr marL="0" indent="0" algn="ctr" fontAlgn="base">
              <a:buNone/>
            </a:pPr>
            <a:r>
              <a:rPr lang="en-US" sz="11100" b="0" i="0" u="none" strike="noStrike" dirty="0">
                <a:solidFill>
                  <a:srgbClr val="333333"/>
                </a:solidFill>
                <a:effectLst/>
                <a:latin typeface="interfaceregular"/>
              </a:rPr>
              <a:t>Although Long-</a:t>
            </a:r>
            <a:r>
              <a:rPr lang="en-US" sz="11100" dirty="0">
                <a:solidFill>
                  <a:srgbClr val="333333"/>
                </a:solidFill>
                <a:latin typeface="interfaceregular"/>
              </a:rPr>
              <a:t>C</a:t>
            </a:r>
            <a:r>
              <a:rPr lang="en-US" sz="11100" b="0" i="0" u="none" strike="noStrike" dirty="0">
                <a:solidFill>
                  <a:srgbClr val="333333"/>
                </a:solidFill>
                <a:effectLst/>
                <a:latin typeface="interfaceregular"/>
              </a:rPr>
              <a:t>ovid is widely acknowledged to exist, </a:t>
            </a:r>
          </a:p>
          <a:p>
            <a:pPr marL="0" indent="0" algn="ctr" fontAlgn="base">
              <a:buNone/>
            </a:pPr>
            <a:r>
              <a:rPr lang="en-US" sz="11100" b="0" i="0" u="none" strike="noStrike" dirty="0">
                <a:solidFill>
                  <a:srgbClr val="333333"/>
                </a:solidFill>
                <a:effectLst/>
                <a:latin typeface="interfaceregular"/>
              </a:rPr>
              <a:t>diagnostic criteria vary, </a:t>
            </a:r>
          </a:p>
          <a:p>
            <a:pPr marL="0" indent="0" algn="ctr" fontAlgn="base">
              <a:buNone/>
            </a:pPr>
            <a:r>
              <a:rPr lang="en-US" sz="11100" b="0" i="0" u="none" strike="noStrike" dirty="0">
                <a:solidFill>
                  <a:srgbClr val="333333"/>
                </a:solidFill>
                <a:effectLst/>
                <a:latin typeface="interfaceregular"/>
              </a:rPr>
              <a:t>with different authorities </a:t>
            </a:r>
          </a:p>
          <a:p>
            <a:pPr marL="0" indent="0" algn="ctr" fontAlgn="base">
              <a:buNone/>
            </a:pPr>
            <a:r>
              <a:rPr lang="en-US" sz="11100" b="0" i="0" u="none" strike="noStrike" dirty="0">
                <a:solidFill>
                  <a:srgbClr val="333333"/>
                </a:solidFill>
                <a:effectLst/>
                <a:latin typeface="interfaceregular"/>
              </a:rPr>
              <a:t>acknowledging a wide diversity of symptoms and severity levels. </a:t>
            </a:r>
          </a:p>
          <a:p>
            <a:pPr marL="0" indent="0" fontAlgn="base">
              <a:buNone/>
            </a:pPr>
            <a:endParaRPr lang="en-US" sz="11100" b="0" i="0" u="none" strike="noStrike" dirty="0">
              <a:solidFill>
                <a:srgbClr val="333333"/>
              </a:solidFill>
              <a:effectLst/>
              <a:latin typeface="interfaceregular"/>
            </a:endParaRPr>
          </a:p>
          <a:p>
            <a:pPr marL="0" indent="0" fontAlgn="base">
              <a:buNone/>
            </a:pPr>
            <a:endParaRPr lang="en-US" sz="3400" b="0" i="0" u="none" strike="noStrike" dirty="0">
              <a:solidFill>
                <a:srgbClr val="333333"/>
              </a:solidFill>
              <a:effectLst/>
              <a:latin typeface="interfaceregular"/>
            </a:endParaRPr>
          </a:p>
          <a:p>
            <a:pPr marL="0" indent="0" fontAlgn="base">
              <a:buNone/>
            </a:pPr>
            <a:r>
              <a:rPr lang="en-US" b="0" i="0" u="none" strike="noStrike" dirty="0">
                <a:solidFill>
                  <a:srgbClr val="333333"/>
                </a:solidFill>
                <a:effectLst/>
                <a:latin typeface="interfaceregular"/>
              </a:rPr>
              <a:t>. </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832688" y="1319484"/>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029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8283-2669-0FBA-1310-87615E1F4C8A}"/>
              </a:ext>
            </a:extLst>
          </p:cNvPr>
          <p:cNvSpPr>
            <a:spLocks noGrp="1"/>
          </p:cNvSpPr>
          <p:nvPr>
            <p:ph type="title"/>
          </p:nvPr>
        </p:nvSpPr>
        <p:spPr/>
        <p:txBody>
          <a:bodyPr/>
          <a:lstStyle/>
          <a:p>
            <a:pPr algn="ctr"/>
            <a:r>
              <a:rPr lang="en-US" b="1" dirty="0">
                <a:latin typeface="Aharoni" panose="02010803020104030203" pitchFamily="2" charset="-79"/>
                <a:cs typeface="Aharoni" panose="02010803020104030203" pitchFamily="2" charset="-79"/>
              </a:rPr>
              <a:t>Summary - </a:t>
            </a:r>
            <a:r>
              <a:rPr lang="en-US" sz="6000" b="1" dirty="0">
                <a:latin typeface="Aharoni" panose="02010803020104030203" pitchFamily="2" charset="-79"/>
                <a:cs typeface="Aharoni" panose="02010803020104030203" pitchFamily="2" charset="-79"/>
              </a:rPr>
              <a:t>3</a:t>
            </a:r>
            <a:endParaRPr lang="en-US" b="1"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6C7622D6-4191-25F3-2C9E-65DF518504B0}"/>
              </a:ext>
            </a:extLst>
          </p:cNvPr>
          <p:cNvSpPr>
            <a:spLocks noGrp="1"/>
          </p:cNvSpPr>
          <p:nvPr>
            <p:ph idx="1"/>
          </p:nvPr>
        </p:nvSpPr>
        <p:spPr/>
        <p:txBody>
          <a:bodyPr>
            <a:normAutofit fontScale="55000" lnSpcReduction="20000"/>
          </a:bodyPr>
          <a:lstStyle/>
          <a:p>
            <a:pPr marL="0" indent="0" algn="ctr" fontAlgn="base">
              <a:buNone/>
            </a:pPr>
            <a:r>
              <a:rPr lang="en-US" sz="9600" b="1" dirty="0">
                <a:solidFill>
                  <a:srgbClr val="1C497D"/>
                </a:solidFill>
                <a:latin typeface="interfaceregular"/>
              </a:rPr>
              <a:t>The fear of </a:t>
            </a:r>
            <a:r>
              <a:rPr lang="en-US" sz="9600" b="1" u="sng" dirty="0">
                <a:solidFill>
                  <a:srgbClr val="1C497D"/>
                </a:solidFill>
                <a:latin typeface="interfaceregular"/>
              </a:rPr>
              <a:t>developing</a:t>
            </a:r>
            <a:r>
              <a:rPr lang="en-US" sz="9600" b="1" dirty="0">
                <a:solidFill>
                  <a:srgbClr val="1C497D"/>
                </a:solidFill>
                <a:latin typeface="interfaceregular"/>
              </a:rPr>
              <a:t> </a:t>
            </a:r>
          </a:p>
          <a:p>
            <a:pPr marL="0" indent="0" algn="ctr" fontAlgn="base">
              <a:buNone/>
            </a:pPr>
            <a:r>
              <a:rPr lang="en-US" sz="9600" b="1" dirty="0">
                <a:solidFill>
                  <a:srgbClr val="1C497D"/>
                </a:solidFill>
                <a:latin typeface="interfaceregular"/>
              </a:rPr>
              <a:t>Long Covid—</a:t>
            </a:r>
          </a:p>
          <a:p>
            <a:pPr marL="0" indent="0" algn="ctr" fontAlgn="base">
              <a:buNone/>
            </a:pPr>
            <a:r>
              <a:rPr lang="en-US" sz="9600" b="1" dirty="0">
                <a:solidFill>
                  <a:srgbClr val="1C497D"/>
                </a:solidFill>
                <a:latin typeface="interfaceregular"/>
              </a:rPr>
              <a:t>especially </a:t>
            </a:r>
            <a:r>
              <a:rPr lang="en-US" sz="9600" b="1" i="1" u="sng" dirty="0">
                <a:solidFill>
                  <a:srgbClr val="FF0000"/>
                </a:solidFill>
                <a:latin typeface="interfaceregular"/>
              </a:rPr>
              <a:t>disabling fatigue</a:t>
            </a:r>
            <a:r>
              <a:rPr lang="en-US" sz="9600" b="1" i="1" dirty="0">
                <a:solidFill>
                  <a:srgbClr val="1C497D"/>
                </a:solidFill>
                <a:latin typeface="interfaceregular"/>
              </a:rPr>
              <a:t>  </a:t>
            </a:r>
          </a:p>
          <a:p>
            <a:pPr marL="0" indent="0" algn="ctr" fontAlgn="base">
              <a:buNone/>
            </a:pPr>
            <a:r>
              <a:rPr lang="en-US" sz="9600" b="1" i="1" dirty="0">
                <a:solidFill>
                  <a:srgbClr val="1C497D"/>
                </a:solidFill>
                <a:latin typeface="interfaceregular"/>
              </a:rPr>
              <a:t>or </a:t>
            </a:r>
            <a:r>
              <a:rPr lang="en-US" sz="9600" b="1" i="1" u="sng" dirty="0">
                <a:solidFill>
                  <a:srgbClr val="FF0000"/>
                </a:solidFill>
                <a:latin typeface="interfaceregular"/>
              </a:rPr>
              <a:t>mental fo</a:t>
            </a:r>
            <a:r>
              <a:rPr lang="en-US" sz="9600" b="1" i="1" dirty="0">
                <a:solidFill>
                  <a:srgbClr val="FF0000"/>
                </a:solidFill>
                <a:latin typeface="interfaceregular"/>
              </a:rPr>
              <a:t>g </a:t>
            </a:r>
            <a:r>
              <a:rPr lang="en-US" sz="9600" b="1" dirty="0">
                <a:solidFill>
                  <a:srgbClr val="1C497D"/>
                </a:solidFill>
                <a:latin typeface="interfaceregular"/>
              </a:rPr>
              <a:t>– </a:t>
            </a:r>
          </a:p>
          <a:p>
            <a:pPr marL="0" indent="0" algn="ctr" fontAlgn="base">
              <a:buNone/>
            </a:pPr>
            <a:r>
              <a:rPr lang="en-US" sz="9600" b="1" dirty="0">
                <a:solidFill>
                  <a:srgbClr val="1C497D"/>
                </a:solidFill>
                <a:latin typeface="interfaceregular"/>
              </a:rPr>
              <a:t>causes </a:t>
            </a:r>
            <a:r>
              <a:rPr lang="en-US" sz="9600" b="1" u="sng" dirty="0">
                <a:solidFill>
                  <a:srgbClr val="00B050"/>
                </a:solidFill>
                <a:latin typeface="interfaceregular"/>
              </a:rPr>
              <a:t>great anxiety</a:t>
            </a:r>
            <a:r>
              <a:rPr lang="en-US" sz="9600" b="1" dirty="0">
                <a:solidFill>
                  <a:srgbClr val="00B050"/>
                </a:solidFill>
                <a:latin typeface="interfaceregular"/>
              </a:rPr>
              <a:t> </a:t>
            </a:r>
          </a:p>
          <a:p>
            <a:pPr marL="0" indent="0" algn="ctr" fontAlgn="base">
              <a:buNone/>
            </a:pPr>
            <a:r>
              <a:rPr lang="en-US" sz="9600" b="1" dirty="0">
                <a:solidFill>
                  <a:srgbClr val="1C497D"/>
                </a:solidFill>
                <a:latin typeface="interfaceregular"/>
              </a:rPr>
              <a:t>among patients.</a:t>
            </a:r>
          </a:p>
          <a:p>
            <a:endParaRPr lang="en-US" dirty="0"/>
          </a:p>
        </p:txBody>
      </p:sp>
    </p:spTree>
    <p:extLst>
      <p:ext uri="{BB962C8B-B14F-4D97-AF65-F5344CB8AC3E}">
        <p14:creationId xmlns:p14="http://schemas.microsoft.com/office/powerpoint/2010/main" val="1952495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B24B0-28F9-3749-38C2-5B4686956042}"/>
              </a:ext>
            </a:extLst>
          </p:cNvPr>
          <p:cNvSpPr>
            <a:spLocks noGrp="1"/>
          </p:cNvSpPr>
          <p:nvPr>
            <p:ph type="title"/>
          </p:nvPr>
        </p:nvSpPr>
        <p:spPr/>
        <p:txBody>
          <a:bodyPr/>
          <a:lstStyle/>
          <a:p>
            <a:pPr algn="ctr"/>
            <a:r>
              <a:rPr lang="en-US" b="1" dirty="0">
                <a:latin typeface="Abadi MT Condensed Extra Bold" charset="0"/>
                <a:ea typeface="Abadi MT Condensed Extra Bold" charset="0"/>
                <a:cs typeface="Abadi MT Condensed Extra Bold" charset="0"/>
              </a:rPr>
              <a:t>Summary – 4</a:t>
            </a:r>
            <a:br>
              <a:rPr lang="en-US" b="1" dirty="0"/>
            </a:br>
            <a:endParaRPr lang="en-US" b="1" dirty="0"/>
          </a:p>
        </p:txBody>
      </p:sp>
      <p:sp>
        <p:nvSpPr>
          <p:cNvPr id="3" name="Content Placeholder 2">
            <a:extLst>
              <a:ext uri="{FF2B5EF4-FFF2-40B4-BE49-F238E27FC236}">
                <a16:creationId xmlns:a16="http://schemas.microsoft.com/office/drawing/2014/main" id="{67D09475-7AA5-BF37-E6E7-B54F03ACFF30}"/>
              </a:ext>
            </a:extLst>
          </p:cNvPr>
          <p:cNvSpPr>
            <a:spLocks noGrp="1"/>
          </p:cNvSpPr>
          <p:nvPr>
            <p:ph idx="1"/>
          </p:nvPr>
        </p:nvSpPr>
        <p:spPr/>
        <p:txBody>
          <a:bodyPr>
            <a:normAutofit/>
          </a:bodyPr>
          <a:lstStyle/>
          <a:p>
            <a:r>
              <a:rPr lang="en-US" sz="3200" dirty="0"/>
              <a:t>The symptoms of Long Covid are </a:t>
            </a:r>
            <a:r>
              <a:rPr lang="en-US" sz="3200" dirty="0">
                <a:latin typeface="Abadi MT Condensed Extra Bold" charset="0"/>
                <a:ea typeface="Abadi MT Condensed Extra Bold" charset="0"/>
                <a:cs typeface="Abadi MT Condensed Extra Bold" charset="0"/>
              </a:rPr>
              <a:t>non-specific</a:t>
            </a:r>
            <a:r>
              <a:rPr lang="en-US" sz="3200" dirty="0"/>
              <a:t>,                                      but </a:t>
            </a:r>
            <a:r>
              <a:rPr lang="en-US" sz="3200" u="sng" dirty="0"/>
              <a:t>the </a:t>
            </a:r>
            <a:r>
              <a:rPr lang="en-US" sz="3200" b="1" u="sng" dirty="0"/>
              <a:t>most critically important screening question is</a:t>
            </a:r>
            <a:r>
              <a:rPr lang="en-US" sz="3200" b="1" dirty="0"/>
              <a:t>:</a:t>
            </a:r>
            <a:r>
              <a:rPr lang="en-US" sz="3200" b="1" u="sng" dirty="0"/>
              <a:t> </a:t>
            </a:r>
          </a:p>
          <a:p>
            <a:pPr marL="0" indent="0">
              <a:buNone/>
            </a:pPr>
            <a:r>
              <a:rPr lang="en-US" sz="3200" dirty="0">
                <a:solidFill>
                  <a:srgbClr val="C00000"/>
                </a:solidFill>
              </a:rPr>
              <a:t>    </a:t>
            </a:r>
            <a:r>
              <a:rPr lang="en-US" sz="3600" b="1" i="1" dirty="0">
                <a:solidFill>
                  <a:srgbClr val="C00000"/>
                </a:solidFill>
              </a:rPr>
              <a:t>“Have you lost your sense of </a:t>
            </a:r>
            <a:r>
              <a:rPr lang="en-US" sz="3600" b="1" i="1" u="sng" dirty="0">
                <a:solidFill>
                  <a:srgbClr val="C00000"/>
                </a:solidFill>
              </a:rPr>
              <a:t>smell or taste</a:t>
            </a:r>
            <a:r>
              <a:rPr lang="en-US" sz="3600" b="1" i="1" dirty="0">
                <a:solidFill>
                  <a:srgbClr val="C00000"/>
                </a:solidFill>
              </a:rPr>
              <a:t>?”</a:t>
            </a:r>
          </a:p>
          <a:p>
            <a:pPr marL="0" indent="0">
              <a:buNone/>
            </a:pPr>
            <a:endParaRPr lang="en-US" sz="3200" dirty="0"/>
          </a:p>
          <a:p>
            <a:endParaRPr lang="en-US" sz="3200" b="1" dirty="0"/>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74322" y="1319484"/>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05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307EA-537E-A5CB-0BE6-54E40793DE30}"/>
              </a:ext>
            </a:extLst>
          </p:cNvPr>
          <p:cNvSpPr>
            <a:spLocks noGrp="1"/>
          </p:cNvSpPr>
          <p:nvPr>
            <p:ph type="title"/>
          </p:nvPr>
        </p:nvSpPr>
        <p:spPr/>
        <p:txBody>
          <a:bodyPr/>
          <a:lstStyle/>
          <a:p>
            <a:pPr algn="ctr"/>
            <a:r>
              <a:rPr lang="en-US" b="1" dirty="0">
                <a:latin typeface="Aharoni" panose="02010803020104030203" pitchFamily="2" charset="-79"/>
                <a:cs typeface="Aharoni" panose="02010803020104030203" pitchFamily="2" charset="-79"/>
              </a:rPr>
              <a:t>Summary - </a:t>
            </a:r>
            <a:r>
              <a:rPr lang="en-US" sz="6600" b="1" dirty="0">
                <a:latin typeface="Aharoni" panose="02010803020104030203" pitchFamily="2" charset="-79"/>
                <a:cs typeface="Aharoni" panose="02010803020104030203" pitchFamily="2" charset="-79"/>
              </a:rPr>
              <a:t>5</a:t>
            </a:r>
            <a:endParaRPr lang="en-US" b="1"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2ED261BF-A619-EDDF-0887-F677E715D6AB}"/>
              </a:ext>
            </a:extLst>
          </p:cNvPr>
          <p:cNvSpPr>
            <a:spLocks noGrp="1"/>
          </p:cNvSpPr>
          <p:nvPr>
            <p:ph idx="1"/>
          </p:nvPr>
        </p:nvSpPr>
        <p:spPr/>
        <p:txBody>
          <a:bodyPr/>
          <a:lstStyle/>
          <a:p>
            <a:r>
              <a:rPr lang="en-US" dirty="0"/>
              <a:t>Trials of </a:t>
            </a:r>
            <a:r>
              <a:rPr lang="en-US" i="1" u="sng" dirty="0">
                <a:solidFill>
                  <a:srgbClr val="00B050"/>
                </a:solidFill>
              </a:rPr>
              <a:t>anti-viral and anti-inflammatory medications</a:t>
            </a:r>
            <a:r>
              <a:rPr lang="en-US" i="1" dirty="0">
                <a:solidFill>
                  <a:srgbClr val="00B050"/>
                </a:solidFill>
              </a:rPr>
              <a:t>  </a:t>
            </a:r>
            <a:r>
              <a:rPr lang="en-US" dirty="0">
                <a:solidFill>
                  <a:srgbClr val="00B050"/>
                </a:solidFill>
              </a:rPr>
              <a:t>                     </a:t>
            </a:r>
            <a:r>
              <a:rPr lang="en-US" dirty="0"/>
              <a:t>have not been reported in controlled trials.</a:t>
            </a:r>
          </a:p>
          <a:p>
            <a:pPr marL="0" indent="0">
              <a:buNone/>
            </a:pPr>
            <a:endParaRPr lang="en-US" dirty="0"/>
          </a:p>
          <a:p>
            <a:pPr marL="0" indent="0">
              <a:buNone/>
            </a:pPr>
            <a:r>
              <a:rPr lang="en-US" b="1" dirty="0"/>
              <a:t>   Anecdotal small reports have </a:t>
            </a:r>
            <a:r>
              <a:rPr lang="en-US" b="1" u="sng" dirty="0"/>
              <a:t>not</a:t>
            </a:r>
            <a:r>
              <a:rPr lang="en-US" b="1" dirty="0"/>
              <a:t> shown any significance.</a:t>
            </a:r>
            <a:endParaRPr lang="en-US" dirty="0"/>
          </a:p>
        </p:txBody>
      </p:sp>
    </p:spTree>
    <p:extLst>
      <p:ext uri="{BB962C8B-B14F-4D97-AF65-F5344CB8AC3E}">
        <p14:creationId xmlns:p14="http://schemas.microsoft.com/office/powerpoint/2010/main" val="800065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1BEA-7A21-E021-ED0E-81A948306F0E}"/>
              </a:ext>
            </a:extLst>
          </p:cNvPr>
          <p:cNvSpPr>
            <a:spLocks noGrp="1"/>
          </p:cNvSpPr>
          <p:nvPr>
            <p:ph type="title"/>
          </p:nvPr>
        </p:nvSpPr>
        <p:spPr/>
        <p:txBody>
          <a:bodyPr/>
          <a:lstStyle/>
          <a:p>
            <a:pPr algn="ctr"/>
            <a:r>
              <a:rPr lang="en-US" b="1" dirty="0">
                <a:latin typeface="Abadi MT Condensed Extra Bold" charset="0"/>
                <a:ea typeface="Abadi MT Condensed Extra Bold" charset="0"/>
                <a:cs typeface="Abadi MT Condensed Extra Bold" charset="0"/>
              </a:rPr>
              <a:t>Summary – 6</a:t>
            </a:r>
            <a:br>
              <a:rPr lang="en-US" b="1" dirty="0">
                <a:latin typeface="Abadi MT Condensed Extra Bold" charset="0"/>
                <a:ea typeface="Abadi MT Condensed Extra Bold" charset="0"/>
                <a:cs typeface="Abadi MT Condensed Extra Bold" charset="0"/>
              </a:rPr>
            </a:br>
            <a:endParaRPr lang="en-US" b="1" dirty="0">
              <a:latin typeface="Abadi MT Condensed Extra Bold" charset="0"/>
              <a:ea typeface="Abadi MT Condensed Extra Bold" charset="0"/>
              <a:cs typeface="Abadi MT Condensed Extra Bold" charset="0"/>
            </a:endParaRPr>
          </a:p>
        </p:txBody>
      </p:sp>
      <p:sp>
        <p:nvSpPr>
          <p:cNvPr id="3" name="Content Placeholder 2">
            <a:extLst>
              <a:ext uri="{FF2B5EF4-FFF2-40B4-BE49-F238E27FC236}">
                <a16:creationId xmlns:a16="http://schemas.microsoft.com/office/drawing/2014/main" id="{47EC9422-2FCC-88DF-3821-32682668EBAA}"/>
              </a:ext>
            </a:extLst>
          </p:cNvPr>
          <p:cNvSpPr>
            <a:spLocks noGrp="1"/>
          </p:cNvSpPr>
          <p:nvPr>
            <p:ph idx="1"/>
          </p:nvPr>
        </p:nvSpPr>
        <p:spPr/>
        <p:txBody>
          <a:bodyPr>
            <a:normAutofit/>
          </a:bodyPr>
          <a:lstStyle/>
          <a:p>
            <a:pPr marL="0" indent="0" fontAlgn="base">
              <a:buNone/>
            </a:pPr>
            <a:r>
              <a:rPr lang="en-US" sz="3200" b="1" dirty="0">
                <a:solidFill>
                  <a:srgbClr val="0070C0"/>
                </a:solidFill>
                <a:latin typeface="interfaceregular"/>
              </a:rPr>
              <a:t>The </a:t>
            </a:r>
            <a:r>
              <a:rPr lang="en-US" sz="3200" b="1" i="1" u="sng" dirty="0">
                <a:solidFill>
                  <a:srgbClr val="0070C0"/>
                </a:solidFill>
                <a:latin typeface="interfaceregular"/>
              </a:rPr>
              <a:t>frequency</a:t>
            </a:r>
            <a:r>
              <a:rPr lang="en-US" sz="3200" b="1" dirty="0">
                <a:solidFill>
                  <a:srgbClr val="0070C0"/>
                </a:solidFill>
                <a:latin typeface="interfaceregular"/>
              </a:rPr>
              <a:t> of Long </a:t>
            </a:r>
            <a:r>
              <a:rPr lang="en-US" sz="3200" b="1" dirty="0" err="1">
                <a:solidFill>
                  <a:srgbClr val="0070C0"/>
                </a:solidFill>
                <a:latin typeface="interfaceregular"/>
              </a:rPr>
              <a:t>Covid</a:t>
            </a:r>
            <a:r>
              <a:rPr lang="en-US" sz="3200" b="1" dirty="0">
                <a:solidFill>
                  <a:srgbClr val="0070C0"/>
                </a:solidFill>
                <a:latin typeface="interfaceregular"/>
              </a:rPr>
              <a:t> varies in different situations:</a:t>
            </a:r>
          </a:p>
          <a:p>
            <a:pPr marL="514350" indent="-514350" fontAlgn="base">
              <a:buAutoNum type="alphaLcParenR"/>
            </a:pPr>
            <a:r>
              <a:rPr lang="en-US" i="1" u="sng" dirty="0">
                <a:solidFill>
                  <a:srgbClr val="333333"/>
                </a:solidFill>
                <a:latin typeface="interfaceregular"/>
              </a:rPr>
              <a:t>With non-hospitalized</a:t>
            </a:r>
            <a:r>
              <a:rPr lang="en-US" i="1" dirty="0">
                <a:solidFill>
                  <a:srgbClr val="333333"/>
                </a:solidFill>
                <a:latin typeface="interfaceregular"/>
              </a:rPr>
              <a:t> </a:t>
            </a:r>
            <a:r>
              <a:rPr lang="en-US" dirty="0">
                <a:solidFill>
                  <a:srgbClr val="333333"/>
                </a:solidFill>
                <a:latin typeface="interfaceregular"/>
              </a:rPr>
              <a:t>Covid</a:t>
            </a:r>
            <a:r>
              <a:rPr lang="en-US" i="1" dirty="0">
                <a:solidFill>
                  <a:srgbClr val="333333"/>
                </a:solidFill>
                <a:latin typeface="interfaceregular"/>
              </a:rPr>
              <a:t> infected patients                                   </a:t>
            </a:r>
            <a:r>
              <a:rPr lang="en-US" dirty="0">
                <a:solidFill>
                  <a:srgbClr val="333333"/>
                </a:solidFill>
                <a:latin typeface="interfaceregular"/>
              </a:rPr>
              <a:t>the outcome was much </a:t>
            </a:r>
            <a:r>
              <a:rPr lang="en-US" b="1" dirty="0">
                <a:solidFill>
                  <a:srgbClr val="333333"/>
                </a:solidFill>
                <a:latin typeface="interfaceregular"/>
              </a:rPr>
              <a:t>better</a:t>
            </a:r>
            <a:r>
              <a:rPr lang="en-US" dirty="0">
                <a:solidFill>
                  <a:srgbClr val="333333"/>
                </a:solidFill>
                <a:latin typeface="interfaceregular"/>
              </a:rPr>
              <a:t>.</a:t>
            </a:r>
          </a:p>
          <a:p>
            <a:pPr marL="0" indent="0" fontAlgn="base">
              <a:buNone/>
            </a:pPr>
            <a:r>
              <a:rPr lang="en-US" b="1" dirty="0">
                <a:solidFill>
                  <a:srgbClr val="333333"/>
                </a:solidFill>
                <a:latin typeface="interfaceregular"/>
              </a:rPr>
              <a:t>	The frequency of Long Covid (particularly </a:t>
            </a:r>
            <a:r>
              <a:rPr lang="en-US" b="1" dirty="0">
                <a:solidFill>
                  <a:srgbClr val="FF0000"/>
                </a:solidFill>
                <a:latin typeface="interfaceregular"/>
              </a:rPr>
              <a:t>fatigue or brain fog</a:t>
            </a:r>
            <a:r>
              <a:rPr lang="en-US" b="1" dirty="0">
                <a:solidFill>
                  <a:srgbClr val="333333"/>
                </a:solidFill>
                <a:latin typeface="interfaceregular"/>
              </a:rPr>
              <a:t>)  	after Covid infection -- is only about </a:t>
            </a:r>
            <a:r>
              <a:rPr lang="en-US" b="1" dirty="0">
                <a:solidFill>
                  <a:srgbClr val="C00000"/>
                </a:solidFill>
                <a:latin typeface="interfaceregular"/>
              </a:rPr>
              <a:t>10%</a:t>
            </a:r>
            <a:r>
              <a:rPr lang="en-US" b="1" dirty="0">
                <a:solidFill>
                  <a:srgbClr val="333333"/>
                </a:solidFill>
                <a:latin typeface="interfaceregular"/>
              </a:rPr>
              <a:t> higher</a:t>
            </a:r>
            <a:r>
              <a:rPr lang="en-US" dirty="0">
                <a:solidFill>
                  <a:srgbClr val="333333"/>
                </a:solidFill>
                <a:latin typeface="interfaceregular"/>
              </a:rPr>
              <a:t> </a:t>
            </a:r>
          </a:p>
          <a:p>
            <a:pPr marL="0" indent="0" fontAlgn="base">
              <a:buNone/>
            </a:pPr>
            <a:r>
              <a:rPr lang="en-US" b="1" dirty="0">
                <a:solidFill>
                  <a:srgbClr val="333333"/>
                </a:solidFill>
                <a:latin typeface="interfaceregular"/>
              </a:rPr>
              <a:t>	than observed after </a:t>
            </a:r>
            <a:r>
              <a:rPr lang="en-US" b="1" u="sng" dirty="0">
                <a:solidFill>
                  <a:srgbClr val="333333"/>
                </a:solidFill>
                <a:latin typeface="interfaceregular"/>
              </a:rPr>
              <a:t>influenza</a:t>
            </a:r>
            <a:r>
              <a:rPr lang="en-US" b="1" dirty="0">
                <a:solidFill>
                  <a:srgbClr val="333333"/>
                </a:solidFill>
                <a:latin typeface="interfaceregular"/>
              </a:rPr>
              <a:t> infection.</a:t>
            </a:r>
            <a:endParaRPr lang="en-US" b="1" dirty="0">
              <a:solidFill>
                <a:srgbClr val="C00000"/>
              </a:solidFill>
              <a:latin typeface="interfaceregular"/>
            </a:endParaRP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74322" y="1416761"/>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9500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38A9-BC22-E96E-BA72-8C14075BC3C3}"/>
              </a:ext>
            </a:extLst>
          </p:cNvPr>
          <p:cNvSpPr>
            <a:spLocks noGrp="1"/>
          </p:cNvSpPr>
          <p:nvPr>
            <p:ph type="title"/>
          </p:nvPr>
        </p:nvSpPr>
        <p:spPr/>
        <p:txBody>
          <a:bodyPr/>
          <a:lstStyle/>
          <a:p>
            <a:pPr algn="ctr"/>
            <a:r>
              <a:rPr lang="en-US" dirty="0">
                <a:latin typeface="Aharoni" panose="02010803020104030203" pitchFamily="2" charset="-79"/>
                <a:cs typeface="Aharoni" panose="02010803020104030203" pitchFamily="2" charset="-79"/>
              </a:rPr>
              <a:t>Summary - </a:t>
            </a:r>
            <a:r>
              <a:rPr lang="en-US" sz="6000" dirty="0">
                <a:latin typeface="Aharoni" panose="02010803020104030203" pitchFamily="2" charset="-79"/>
                <a:cs typeface="Aharoni" panose="02010803020104030203" pitchFamily="2" charset="-79"/>
              </a:rPr>
              <a:t>7</a:t>
            </a:r>
            <a:endParaRPr lang="en-US"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4BC9F435-519C-64BF-167A-F4B5F89DCD5A}"/>
              </a:ext>
            </a:extLst>
          </p:cNvPr>
          <p:cNvSpPr>
            <a:spLocks noGrp="1"/>
          </p:cNvSpPr>
          <p:nvPr>
            <p:ph idx="1"/>
          </p:nvPr>
        </p:nvSpPr>
        <p:spPr/>
        <p:txBody>
          <a:bodyPr/>
          <a:lstStyle/>
          <a:p>
            <a:pPr marL="0" indent="0" algn="ctr">
              <a:buNone/>
            </a:pPr>
            <a:r>
              <a:rPr lang="en-US" b="1" dirty="0">
                <a:solidFill>
                  <a:srgbClr val="333333"/>
                </a:solidFill>
                <a:latin typeface="interfaceregular"/>
              </a:rPr>
              <a:t>We have learned to “live” with yearly influenza  </a:t>
            </a:r>
            <a:r>
              <a:rPr lang="en-US" dirty="0">
                <a:solidFill>
                  <a:srgbClr val="333333"/>
                </a:solidFill>
                <a:latin typeface="interfaceregular"/>
              </a:rPr>
              <a:t>                      </a:t>
            </a:r>
          </a:p>
          <a:p>
            <a:pPr marL="0" indent="0" algn="ctr">
              <a:buNone/>
            </a:pPr>
            <a:r>
              <a:rPr lang="en-US" i="1" dirty="0">
                <a:solidFill>
                  <a:srgbClr val="FF0000"/>
                </a:solidFill>
                <a:latin typeface="interfaceregular"/>
              </a:rPr>
              <a:t>without excess anxiety or fear—</a:t>
            </a:r>
            <a:r>
              <a:rPr lang="en-US" i="1" dirty="0">
                <a:solidFill>
                  <a:srgbClr val="333333"/>
                </a:solidFill>
                <a:latin typeface="interfaceregular"/>
              </a:rPr>
              <a:t>                                                                 </a:t>
            </a:r>
          </a:p>
          <a:p>
            <a:pPr marL="0" indent="0" algn="ctr">
              <a:buNone/>
            </a:pPr>
            <a:r>
              <a:rPr lang="en-US" dirty="0">
                <a:solidFill>
                  <a:srgbClr val="333333"/>
                </a:solidFill>
                <a:latin typeface="interfaceregular"/>
              </a:rPr>
              <a:t>and we have learned NOT to </a:t>
            </a:r>
            <a:r>
              <a:rPr lang="en-US" b="1" dirty="0">
                <a:solidFill>
                  <a:srgbClr val="00B050"/>
                </a:solidFill>
                <a:latin typeface="interfaceregular"/>
              </a:rPr>
              <a:t>panic </a:t>
            </a:r>
            <a:r>
              <a:rPr lang="en-US" dirty="0">
                <a:solidFill>
                  <a:srgbClr val="333333"/>
                </a:solidFill>
                <a:latin typeface="interfaceregular"/>
              </a:rPr>
              <a:t>about it.</a:t>
            </a:r>
            <a:endParaRPr lang="en-US" dirty="0"/>
          </a:p>
          <a:p>
            <a:pPr marL="0" indent="0">
              <a:buNone/>
            </a:pPr>
            <a:endParaRPr lang="en-US" dirty="0"/>
          </a:p>
          <a:p>
            <a:endParaRPr lang="en-US" dirty="0"/>
          </a:p>
        </p:txBody>
      </p:sp>
    </p:spTree>
    <p:extLst>
      <p:ext uri="{BB962C8B-B14F-4D97-AF65-F5344CB8AC3E}">
        <p14:creationId xmlns:p14="http://schemas.microsoft.com/office/powerpoint/2010/main" val="362420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F860-147D-7C07-2EB7-37186FB9D27F}"/>
              </a:ext>
            </a:extLst>
          </p:cNvPr>
          <p:cNvSpPr>
            <a:spLocks noGrp="1"/>
          </p:cNvSpPr>
          <p:nvPr>
            <p:ph type="title"/>
          </p:nvPr>
        </p:nvSpPr>
        <p:spPr>
          <a:xfrm>
            <a:off x="838200" y="365124"/>
            <a:ext cx="10515600" cy="2378075"/>
          </a:xfrm>
        </p:spPr>
        <p:txBody>
          <a:bodyPr/>
          <a:lstStyle/>
          <a:p>
            <a:r>
              <a:rPr lang="en-US" sz="3600" b="1" dirty="0">
                <a:latin typeface="American Typewriter" charset="0"/>
                <a:ea typeface="American Typewriter" charset="0"/>
                <a:cs typeface="American Typewriter" charset="0"/>
              </a:rPr>
              <a:t>Typical Media Headlines </a:t>
            </a:r>
            <a:r>
              <a:rPr lang="en-US" b="1" dirty="0"/>
              <a:t>—&gt;</a:t>
            </a:r>
            <a:r>
              <a:rPr lang="en-US" b="1" dirty="0">
                <a:solidFill>
                  <a:srgbClr val="7030A0"/>
                </a:solidFill>
              </a:rPr>
              <a:t>!</a:t>
            </a:r>
          </a:p>
        </p:txBody>
      </p:sp>
      <p:sp>
        <p:nvSpPr>
          <p:cNvPr id="3" name="Content Placeholder 2">
            <a:extLst>
              <a:ext uri="{FF2B5EF4-FFF2-40B4-BE49-F238E27FC236}">
                <a16:creationId xmlns:a16="http://schemas.microsoft.com/office/drawing/2014/main" id="{5E3580F7-41C1-C11F-7FFA-22A980E15A9C}"/>
              </a:ext>
            </a:extLst>
          </p:cNvPr>
          <p:cNvSpPr>
            <a:spLocks noGrp="1"/>
          </p:cNvSpPr>
          <p:nvPr>
            <p:ph idx="1"/>
          </p:nvPr>
        </p:nvSpPr>
        <p:spPr>
          <a:xfrm>
            <a:off x="838199" y="1825625"/>
            <a:ext cx="10970623" cy="4351338"/>
          </a:xfrm>
        </p:spPr>
        <p:txBody>
          <a:bodyPr>
            <a:normAutofit/>
          </a:bodyPr>
          <a:lstStyle/>
          <a:p>
            <a:pPr marL="0" indent="0">
              <a:buNone/>
            </a:pPr>
            <a:endParaRPr lang="en-US" dirty="0"/>
          </a:p>
          <a:p>
            <a:r>
              <a:rPr lang="en-US" b="1" i="1" dirty="0">
                <a:solidFill>
                  <a:srgbClr val="FF0000"/>
                </a:solidFill>
              </a:rPr>
              <a:t>“30% of Covid Victims </a:t>
            </a:r>
          </a:p>
          <a:p>
            <a:pPr marL="0" indent="0">
              <a:buNone/>
            </a:pPr>
            <a:r>
              <a:rPr lang="en-US" b="1" i="1" dirty="0">
                <a:solidFill>
                  <a:srgbClr val="FF0000"/>
                </a:solidFill>
              </a:rPr>
              <a:t>  will never return to work!!!”</a:t>
            </a:r>
          </a:p>
          <a:p>
            <a:pPr marL="0" indent="0">
              <a:buNone/>
            </a:pPr>
            <a:r>
              <a:rPr lang="en-US" dirty="0"/>
              <a:t>                  or that</a:t>
            </a:r>
          </a:p>
          <a:p>
            <a:r>
              <a:rPr lang="en-US" dirty="0"/>
              <a:t>“</a:t>
            </a:r>
            <a:r>
              <a:rPr lang="en-US" i="1" dirty="0"/>
              <a:t>The </a:t>
            </a:r>
            <a:r>
              <a:rPr lang="en-US" b="1" i="1" dirty="0"/>
              <a:t>World Health Organization</a:t>
            </a:r>
            <a:r>
              <a:rPr lang="en-US" i="1" dirty="0"/>
              <a:t> estimated that </a:t>
            </a:r>
          </a:p>
          <a:p>
            <a:pPr marL="0" indent="0">
              <a:buNone/>
            </a:pPr>
            <a:r>
              <a:rPr lang="en-US" b="1" i="1" u="sng" dirty="0">
                <a:solidFill>
                  <a:srgbClr val="FF0000"/>
                </a:solidFill>
              </a:rPr>
              <a:t>200 million people are experiencing                                                         </a:t>
            </a:r>
          </a:p>
          <a:p>
            <a:pPr marL="0" indent="0">
              <a:buNone/>
            </a:pPr>
            <a:r>
              <a:rPr lang="en-US" b="1" i="1" u="sng" dirty="0">
                <a:solidFill>
                  <a:srgbClr val="FF0000"/>
                </a:solidFill>
              </a:rPr>
              <a:t>a wide range of Long COVID symptoms </a:t>
            </a:r>
            <a:r>
              <a:rPr lang="en-US" b="1" i="1" dirty="0">
                <a:solidFill>
                  <a:srgbClr val="FF0000"/>
                </a:solidFill>
              </a:rPr>
              <a:t>!!!</a:t>
            </a:r>
            <a:r>
              <a:rPr lang="en-US" b="1" i="1" dirty="0"/>
              <a:t>” </a:t>
            </a:r>
          </a:p>
          <a:p>
            <a:pPr marL="0" indent="0">
              <a:buNone/>
            </a:pPr>
            <a:endParaRPr lang="en-US" sz="3200" i="1" dirty="0">
              <a:solidFill>
                <a:srgbClr val="C00000"/>
              </a:solidFill>
              <a:latin typeface="Cracked" charset="0"/>
              <a:ea typeface="Cracked" charset="0"/>
              <a:cs typeface="Cracked"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1791" y="548967"/>
            <a:ext cx="4412010" cy="3309009"/>
          </a:xfrm>
          <a:prstGeom prst="rect">
            <a:avLst/>
          </a:prstGeom>
        </p:spPr>
      </p:pic>
      <p:cxnSp>
        <p:nvCxnSpPr>
          <p:cNvPr id="5" name="Straight Connector 4">
            <a:extLst>
              <a:ext uri="{FF2B5EF4-FFF2-40B4-BE49-F238E27FC236}">
                <a16:creationId xmlns:a16="http://schemas.microsoft.com/office/drawing/2014/main" id="{A595640E-C424-26B6-5115-1836FBE448FB}"/>
              </a:ext>
            </a:extLst>
          </p:cNvPr>
          <p:cNvCxnSpPr/>
          <p:nvPr/>
        </p:nvCxnSpPr>
        <p:spPr bwMode="auto">
          <a:xfrm>
            <a:off x="838199" y="2203472"/>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8489324" y="4321834"/>
            <a:ext cx="2277414" cy="2429242"/>
          </a:xfrm>
          <a:prstGeom prst="rect">
            <a:avLst/>
          </a:prstGeom>
        </p:spPr>
      </p:pic>
    </p:spTree>
    <p:extLst>
      <p:ext uri="{BB962C8B-B14F-4D97-AF65-F5344CB8AC3E}">
        <p14:creationId xmlns:p14="http://schemas.microsoft.com/office/powerpoint/2010/main" val="2960487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C850B-6805-F53E-478B-DC5D695CEC1D}"/>
              </a:ext>
            </a:extLst>
          </p:cNvPr>
          <p:cNvSpPr>
            <a:spLocks noGrp="1"/>
          </p:cNvSpPr>
          <p:nvPr>
            <p:ph type="title"/>
          </p:nvPr>
        </p:nvSpPr>
        <p:spPr/>
        <p:txBody>
          <a:bodyPr/>
          <a:lstStyle/>
          <a:p>
            <a:pPr algn="ctr"/>
            <a:r>
              <a:rPr lang="en-US" b="1" dirty="0">
                <a:latin typeface="Abadi MT Condensed Extra Bold" charset="0"/>
                <a:ea typeface="Abadi MT Condensed Extra Bold" charset="0"/>
                <a:cs typeface="Abadi MT Condensed Extra Bold" charset="0"/>
              </a:rPr>
              <a:t>Summary – 8</a:t>
            </a:r>
            <a:r>
              <a:rPr lang="en-US" b="1" dirty="0"/>
              <a:t> </a:t>
            </a:r>
          </a:p>
        </p:txBody>
      </p:sp>
      <p:sp>
        <p:nvSpPr>
          <p:cNvPr id="3" name="Content Placeholder 2">
            <a:extLst>
              <a:ext uri="{FF2B5EF4-FFF2-40B4-BE49-F238E27FC236}">
                <a16:creationId xmlns:a16="http://schemas.microsoft.com/office/drawing/2014/main" id="{E18E2A70-237B-372C-C49D-9D837F8E6646}"/>
              </a:ext>
            </a:extLst>
          </p:cNvPr>
          <p:cNvSpPr>
            <a:spLocks noGrp="1"/>
          </p:cNvSpPr>
          <p:nvPr>
            <p:ph idx="1"/>
          </p:nvPr>
        </p:nvSpPr>
        <p:spPr/>
        <p:txBody>
          <a:bodyPr>
            <a:normAutofit/>
          </a:bodyPr>
          <a:lstStyle/>
          <a:p>
            <a:pPr marL="0" indent="0">
              <a:buNone/>
            </a:pPr>
            <a:endParaRPr lang="en-US" sz="2200" b="1" i="1" dirty="0">
              <a:solidFill>
                <a:srgbClr val="222222"/>
              </a:solidFill>
              <a:latin typeface="BerninaSansWeb"/>
            </a:endParaRPr>
          </a:p>
          <a:p>
            <a:pPr marL="0" indent="0" algn="ctr">
              <a:buNone/>
            </a:pPr>
            <a:r>
              <a:rPr lang="en-US" sz="3500" b="1" i="1" u="none" strike="noStrike" dirty="0">
                <a:solidFill>
                  <a:srgbClr val="FF0000"/>
                </a:solidFill>
                <a:effectLst/>
                <a:latin typeface="BerninaSansWeb"/>
              </a:rPr>
              <a:t>After recovery from acute COVID-19, </a:t>
            </a:r>
          </a:p>
          <a:p>
            <a:pPr marL="0" indent="0" algn="ctr">
              <a:buNone/>
            </a:pPr>
            <a:r>
              <a:rPr lang="en-US" sz="3500" b="1" i="1" u="none" strike="noStrike" dirty="0">
                <a:solidFill>
                  <a:srgbClr val="0070C0"/>
                </a:solidFill>
                <a:effectLst/>
                <a:latin typeface="BerninaSansWeb"/>
              </a:rPr>
              <a:t>a substantial proportion of patients </a:t>
            </a:r>
          </a:p>
          <a:p>
            <a:pPr marL="0" indent="0" algn="ctr">
              <a:buNone/>
            </a:pPr>
            <a:r>
              <a:rPr lang="en-US" sz="3500" b="1" i="1" u="none" strike="noStrike" dirty="0">
                <a:solidFill>
                  <a:srgbClr val="0070C0"/>
                </a:solidFill>
                <a:effectLst/>
                <a:latin typeface="BerninaSansWeb"/>
              </a:rPr>
              <a:t>continue to experience symptoms </a:t>
            </a:r>
          </a:p>
          <a:p>
            <a:pPr marL="0" indent="0" algn="ctr">
              <a:buNone/>
            </a:pPr>
            <a:r>
              <a:rPr lang="en-US" sz="3500" b="1" i="1" u="none" strike="noStrike" dirty="0">
                <a:solidFill>
                  <a:srgbClr val="0070C0"/>
                </a:solidFill>
                <a:effectLst/>
                <a:latin typeface="BerninaSansWeb"/>
              </a:rPr>
              <a:t>of a psychological, or cognitive nature,          </a:t>
            </a:r>
          </a:p>
          <a:p>
            <a:pPr algn="ctr"/>
            <a:endParaRPr lang="en-US" sz="2200" dirty="0">
              <a:solidFill>
                <a:srgbClr val="222222"/>
              </a:solidFill>
              <a:latin typeface="BerninaSansWeb"/>
            </a:endParaRP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74321" y="1300028"/>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9853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4CF7-91AB-1C22-70E7-BA8FEF37A5BC}"/>
              </a:ext>
            </a:extLst>
          </p:cNvPr>
          <p:cNvSpPr>
            <a:spLocks noGrp="1"/>
          </p:cNvSpPr>
          <p:nvPr>
            <p:ph type="title"/>
          </p:nvPr>
        </p:nvSpPr>
        <p:spPr/>
        <p:txBody>
          <a:bodyPr/>
          <a:lstStyle/>
          <a:p>
            <a:pPr algn="ctr"/>
            <a:r>
              <a:rPr lang="en-US" b="1" dirty="0">
                <a:latin typeface="Abadi MT Condensed Extra Bold" charset="0"/>
                <a:ea typeface="Abadi MT Condensed Extra Bold" charset="0"/>
                <a:cs typeface="Abadi MT Condensed Extra Bold" charset="0"/>
              </a:rPr>
              <a:t>Summary – 9</a:t>
            </a:r>
            <a:br>
              <a:rPr lang="en-US" b="1" dirty="0"/>
            </a:br>
            <a:endParaRPr lang="en-US" b="1" dirty="0"/>
          </a:p>
        </p:txBody>
      </p:sp>
      <p:sp>
        <p:nvSpPr>
          <p:cNvPr id="3" name="Content Placeholder 2">
            <a:extLst>
              <a:ext uri="{FF2B5EF4-FFF2-40B4-BE49-F238E27FC236}">
                <a16:creationId xmlns:a16="http://schemas.microsoft.com/office/drawing/2014/main" id="{3DA631F3-E2BF-1A56-7ABB-72259EDBCAC9}"/>
              </a:ext>
            </a:extLst>
          </p:cNvPr>
          <p:cNvSpPr>
            <a:spLocks noGrp="1"/>
          </p:cNvSpPr>
          <p:nvPr>
            <p:ph idx="1"/>
          </p:nvPr>
        </p:nvSpPr>
        <p:spPr>
          <a:xfrm>
            <a:off x="838200" y="1836135"/>
            <a:ext cx="10894454" cy="4351338"/>
          </a:xfrm>
        </p:spPr>
        <p:txBody>
          <a:bodyPr>
            <a:normAutofit lnSpcReduction="10000"/>
          </a:bodyPr>
          <a:lstStyle/>
          <a:p>
            <a:pPr algn="ctr"/>
            <a:r>
              <a:rPr lang="en-US" sz="3300" b="0" i="0" u="none" strike="noStrike" dirty="0">
                <a:solidFill>
                  <a:srgbClr val="0070C0"/>
                </a:solidFill>
                <a:effectLst/>
                <a:latin typeface="BerninaSansWeb"/>
              </a:rPr>
              <a:t>Therefore, future research </a:t>
            </a:r>
          </a:p>
          <a:p>
            <a:pPr marL="0" indent="0" algn="ctr">
              <a:buNone/>
            </a:pPr>
            <a:r>
              <a:rPr lang="en-US" sz="3300" b="0" i="0" u="sng" strike="noStrike" dirty="0">
                <a:solidFill>
                  <a:srgbClr val="0070C0"/>
                </a:solidFill>
                <a:effectLst/>
                <a:latin typeface="BerninaSansWeb"/>
              </a:rPr>
              <a:t>should not overlook </a:t>
            </a:r>
            <a:r>
              <a:rPr lang="en-US" sz="3300" b="1" i="0" u="sng" strike="noStrike" dirty="0">
                <a:solidFill>
                  <a:srgbClr val="0070C0"/>
                </a:solidFill>
                <a:effectLst/>
                <a:latin typeface="BerninaSansWeb"/>
              </a:rPr>
              <a:t>mental health symptoms</a:t>
            </a:r>
            <a:r>
              <a:rPr lang="en-US" sz="3300" b="0" i="0" u="none" strike="noStrike" dirty="0">
                <a:solidFill>
                  <a:srgbClr val="0070C0"/>
                </a:solidFill>
                <a:effectLst/>
                <a:latin typeface="BerninaSansWeb"/>
              </a:rPr>
              <a:t> </a:t>
            </a:r>
          </a:p>
          <a:p>
            <a:pPr marL="0" indent="0" algn="ctr">
              <a:buNone/>
            </a:pPr>
            <a:r>
              <a:rPr lang="en-US" sz="3300" b="0" i="0" u="none" strike="noStrike" dirty="0">
                <a:solidFill>
                  <a:srgbClr val="0070C0"/>
                </a:solidFill>
                <a:effectLst/>
                <a:latin typeface="BerninaSansWeb"/>
              </a:rPr>
              <a:t>(</a:t>
            </a:r>
            <a:r>
              <a:rPr lang="en-US" sz="3300" dirty="0">
                <a:solidFill>
                  <a:srgbClr val="0070C0"/>
                </a:solidFill>
                <a:latin typeface="BerninaSansWeb"/>
              </a:rPr>
              <a:t>like </a:t>
            </a:r>
            <a:r>
              <a:rPr lang="en-US" sz="3300" b="0" i="0" u="none" strike="noStrike" dirty="0">
                <a:solidFill>
                  <a:srgbClr val="0070C0"/>
                </a:solidFill>
                <a:effectLst/>
                <a:latin typeface="BerninaSansWeb"/>
              </a:rPr>
              <a:t>depression and anxiety).</a:t>
            </a:r>
          </a:p>
          <a:p>
            <a:pPr marL="0" indent="0" algn="ctr">
              <a:buNone/>
            </a:pPr>
            <a:endParaRPr lang="en-US" sz="3300" b="0" i="0" u="none" strike="noStrike" dirty="0">
              <a:solidFill>
                <a:srgbClr val="0070C0"/>
              </a:solidFill>
              <a:effectLst/>
              <a:latin typeface="BerninaSansWeb"/>
            </a:endParaRPr>
          </a:p>
          <a:p>
            <a:pPr algn="ctr"/>
            <a:r>
              <a:rPr lang="en-US" sz="3300" b="1" u="sng" dirty="0">
                <a:solidFill>
                  <a:srgbClr val="0070C0"/>
                </a:solidFill>
                <a:latin typeface="BerninaSansWeb"/>
              </a:rPr>
              <a:t>P</a:t>
            </a:r>
            <a:r>
              <a:rPr lang="en-US" sz="3300" b="1" i="0" u="sng" strike="noStrike" dirty="0">
                <a:solidFill>
                  <a:srgbClr val="0070C0"/>
                </a:solidFill>
                <a:effectLst/>
                <a:latin typeface="BerninaSansWeb"/>
              </a:rPr>
              <a:t>ost-infectious symptoms</a:t>
            </a:r>
            <a:r>
              <a:rPr lang="en-US" sz="3300" b="0" i="0" strike="noStrike" dirty="0">
                <a:solidFill>
                  <a:srgbClr val="0070C0"/>
                </a:solidFill>
                <a:effectLst/>
                <a:latin typeface="BerninaSansWeb"/>
              </a:rPr>
              <a:t> </a:t>
            </a:r>
          </a:p>
          <a:p>
            <a:pPr algn="ctr"/>
            <a:r>
              <a:rPr lang="en-US" sz="3300" b="0" i="0" u="none" strike="noStrike" dirty="0">
                <a:solidFill>
                  <a:srgbClr val="0070C0"/>
                </a:solidFill>
                <a:effectLst/>
                <a:latin typeface="BerninaSansWeb"/>
              </a:rPr>
              <a:t>such as </a:t>
            </a:r>
            <a:r>
              <a:rPr lang="en-US" sz="3300" b="1" i="0" u="none" strike="noStrike" dirty="0">
                <a:solidFill>
                  <a:srgbClr val="FF0000"/>
                </a:solidFill>
                <a:effectLst/>
                <a:latin typeface="BerninaSansWeb"/>
              </a:rPr>
              <a:t>brain fog, insomnia,                        </a:t>
            </a:r>
          </a:p>
          <a:p>
            <a:pPr marL="0" indent="0" algn="ctr">
              <a:buNone/>
            </a:pPr>
            <a:r>
              <a:rPr lang="en-US" sz="3300" i="0" u="none" strike="noStrike" dirty="0">
                <a:solidFill>
                  <a:srgbClr val="FF0000"/>
                </a:solidFill>
                <a:effectLst/>
                <a:latin typeface="BerninaSansWeb"/>
              </a:rPr>
              <a:t>and </a:t>
            </a:r>
            <a:r>
              <a:rPr lang="en-US" sz="3300" b="1" i="0" u="none" strike="noStrike" dirty="0">
                <a:solidFill>
                  <a:srgbClr val="FF0000"/>
                </a:solidFill>
                <a:effectLst/>
                <a:latin typeface="BerninaSansWeb"/>
              </a:rPr>
              <a:t>post-exertional malaise</a:t>
            </a:r>
            <a:r>
              <a:rPr lang="en-US" sz="3300" b="1" i="0" u="none" strike="noStrike" dirty="0">
                <a:solidFill>
                  <a:srgbClr val="0070C0"/>
                </a:solidFill>
                <a:effectLst/>
                <a:latin typeface="BerninaSansWeb"/>
              </a:rPr>
              <a:t> </a:t>
            </a:r>
          </a:p>
          <a:p>
            <a:pPr marL="0" indent="0" algn="ctr">
              <a:buNone/>
            </a:pPr>
            <a:r>
              <a:rPr lang="en-US" sz="3300" b="0" i="0" u="none" strike="noStrike" dirty="0">
                <a:solidFill>
                  <a:srgbClr val="0070C0"/>
                </a:solidFill>
                <a:effectLst/>
                <a:latin typeface="BerninaSansWeb"/>
              </a:rPr>
              <a:t>were </a:t>
            </a:r>
            <a:r>
              <a:rPr lang="en-US" sz="3300" dirty="0">
                <a:solidFill>
                  <a:srgbClr val="0070C0"/>
                </a:solidFill>
                <a:latin typeface="BerninaSansWeb"/>
              </a:rPr>
              <a:t>NOT</a:t>
            </a:r>
            <a:r>
              <a:rPr lang="en-US" sz="3300" b="0" i="0" u="none" strike="noStrike" dirty="0">
                <a:solidFill>
                  <a:srgbClr val="0070C0"/>
                </a:solidFill>
                <a:effectLst/>
                <a:latin typeface="BerninaSansWeb"/>
              </a:rPr>
              <a:t> assessed in most studies. </a:t>
            </a:r>
          </a:p>
          <a:p>
            <a:pPr marL="0" indent="0" algn="ctr">
              <a:buNone/>
            </a:pPr>
            <a:endParaRPr lang="en-US" b="0" i="0" u="none" strike="noStrike" dirty="0">
              <a:solidFill>
                <a:srgbClr val="0070C0"/>
              </a:solidFill>
              <a:effectLst/>
              <a:latin typeface="BerninaSansWeb"/>
            </a:endParaRP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93777" y="1358395"/>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820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066CF-2ECC-0FAF-79BB-C56F43A1F962}"/>
              </a:ext>
            </a:extLst>
          </p:cNvPr>
          <p:cNvSpPr>
            <a:spLocks noGrp="1"/>
          </p:cNvSpPr>
          <p:nvPr>
            <p:ph type="title"/>
          </p:nvPr>
        </p:nvSpPr>
        <p:spPr/>
        <p:txBody>
          <a:bodyPr/>
          <a:lstStyle/>
          <a:p>
            <a:pPr algn="ctr"/>
            <a:r>
              <a:rPr lang="en-US" dirty="0">
                <a:latin typeface="Abadi MT Condensed Extra Bold" charset="0"/>
                <a:ea typeface="Abadi MT Condensed Extra Bold" charset="0"/>
                <a:cs typeface="Abadi MT Condensed Extra Bold" charset="0"/>
              </a:rPr>
              <a:t>In a nutshell:</a:t>
            </a:r>
            <a:br>
              <a:rPr lang="en-US" dirty="0">
                <a:latin typeface="Abadi MT Condensed Extra Bold" charset="0"/>
                <a:ea typeface="Abadi MT Condensed Extra Bold" charset="0"/>
                <a:cs typeface="Abadi MT Condensed Extra Bold" charset="0"/>
              </a:rPr>
            </a:br>
            <a:r>
              <a:rPr lang="en-US" dirty="0">
                <a:latin typeface="Abadi MT Condensed Extra Bold" charset="0"/>
                <a:ea typeface="Abadi MT Condensed Extra Bold" charset="0"/>
                <a:cs typeface="Abadi MT Condensed Extra Bold" charset="0"/>
              </a:rPr>
              <a:t>what we call “Long Covid” </a:t>
            </a:r>
            <a:r>
              <a:rPr lang="mr-IN" dirty="0">
                <a:latin typeface="Abadi MT Condensed Extra Bold" charset="0"/>
                <a:ea typeface="Abadi MT Condensed Extra Bold" charset="0"/>
                <a:cs typeface="Abadi MT Condensed Extra Bold" charset="0"/>
              </a:rPr>
              <a:t>…</a:t>
            </a:r>
            <a:endParaRPr lang="en-US" dirty="0">
              <a:latin typeface="Abadi MT Condensed Extra Bold" charset="0"/>
              <a:ea typeface="Abadi MT Condensed Extra Bold" charset="0"/>
              <a:cs typeface="Abadi MT Condensed Extra Bold" charset="0"/>
            </a:endParaRPr>
          </a:p>
        </p:txBody>
      </p:sp>
      <p:sp>
        <p:nvSpPr>
          <p:cNvPr id="3" name="Content Placeholder 2">
            <a:extLst>
              <a:ext uri="{FF2B5EF4-FFF2-40B4-BE49-F238E27FC236}">
                <a16:creationId xmlns:a16="http://schemas.microsoft.com/office/drawing/2014/main" id="{9B331E68-EC77-5A42-460C-7B73DE9B1732}"/>
              </a:ext>
            </a:extLst>
          </p:cNvPr>
          <p:cNvSpPr>
            <a:spLocks noGrp="1"/>
          </p:cNvSpPr>
          <p:nvPr>
            <p:ph idx="1"/>
          </p:nvPr>
        </p:nvSpPr>
        <p:spPr/>
        <p:txBody>
          <a:bodyPr/>
          <a:lstStyle/>
          <a:p>
            <a:r>
              <a:rPr lang="en-US" dirty="0"/>
              <a:t>Is a </a:t>
            </a:r>
            <a:r>
              <a:rPr lang="en-US" b="1" dirty="0"/>
              <a:t>heterogeneous group of patients</a:t>
            </a:r>
            <a:r>
              <a:rPr lang="en-US" dirty="0"/>
              <a:t>;</a:t>
            </a:r>
          </a:p>
          <a:p>
            <a:r>
              <a:rPr lang="en-US" b="1" dirty="0"/>
              <a:t>Varies with the </a:t>
            </a:r>
            <a:r>
              <a:rPr lang="en-US" b="1" i="1" u="sng" dirty="0">
                <a:solidFill>
                  <a:srgbClr val="7030A0"/>
                </a:solidFill>
              </a:rPr>
              <a:t>strain</a:t>
            </a:r>
            <a:r>
              <a:rPr lang="en-US" b="1" dirty="0"/>
              <a:t> of Covid-</a:t>
            </a:r>
            <a:endParaRPr lang="en-US" dirty="0"/>
          </a:p>
          <a:p>
            <a:pPr marL="0" indent="0">
              <a:buNone/>
            </a:pPr>
            <a:endParaRPr lang="en-US" dirty="0"/>
          </a:p>
          <a:p>
            <a:pPr marL="0" indent="0">
              <a:buNone/>
            </a:pPr>
            <a:r>
              <a:rPr lang="en-US" b="1" dirty="0">
                <a:solidFill>
                  <a:srgbClr val="00B0F0"/>
                </a:solidFill>
              </a:rPr>
              <a:t>Surprisingly, Long Covid </a:t>
            </a:r>
            <a:r>
              <a:rPr lang="en-US" b="1" dirty="0">
                <a:solidFill>
                  <a:srgbClr val="C00000"/>
                </a:solidFill>
              </a:rPr>
              <a:t>is </a:t>
            </a:r>
            <a:r>
              <a:rPr lang="en-US" b="1" i="1" u="sng" dirty="0">
                <a:solidFill>
                  <a:srgbClr val="C00000"/>
                </a:solidFill>
              </a:rPr>
              <a:t>NOT</a:t>
            </a:r>
            <a:r>
              <a:rPr lang="en-US" b="1" dirty="0">
                <a:solidFill>
                  <a:srgbClr val="C00000"/>
                </a:solidFill>
              </a:rPr>
              <a:t> correlated with </a:t>
            </a:r>
            <a:r>
              <a:rPr lang="en-US" b="1" u="sng" dirty="0">
                <a:solidFill>
                  <a:srgbClr val="C00000"/>
                </a:solidFill>
              </a:rPr>
              <a:t>vaccination status</a:t>
            </a:r>
            <a:r>
              <a:rPr lang="en-US" b="1" dirty="0">
                <a:solidFill>
                  <a:srgbClr val="00B0F0"/>
                </a:solidFill>
              </a:rPr>
              <a:t>.</a:t>
            </a:r>
          </a:p>
        </p:txBody>
      </p:sp>
    </p:spTree>
    <p:extLst>
      <p:ext uri="{BB962C8B-B14F-4D97-AF65-F5344CB8AC3E}">
        <p14:creationId xmlns:p14="http://schemas.microsoft.com/office/powerpoint/2010/main" val="42554455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F9880-2BF5-9899-9790-9EB4C53AA4F8}"/>
              </a:ext>
            </a:extLst>
          </p:cNvPr>
          <p:cNvSpPr>
            <a:spLocks noGrp="1"/>
          </p:cNvSpPr>
          <p:nvPr>
            <p:ph type="title"/>
          </p:nvPr>
        </p:nvSpPr>
        <p:spPr/>
        <p:txBody>
          <a:bodyPr/>
          <a:lstStyle/>
          <a:p>
            <a:pPr algn="ctr"/>
            <a:r>
              <a:rPr lang="en-US" dirty="0">
                <a:solidFill>
                  <a:srgbClr val="0070C0"/>
                </a:solidFill>
                <a:latin typeface="Abadi MT Condensed Extra Bold" charset="0"/>
                <a:ea typeface="Abadi MT Condensed Extra Bold" charset="0"/>
                <a:cs typeface="Abadi MT Condensed Extra Bold" charset="0"/>
              </a:rPr>
              <a:t>But post-viral syndromes </a:t>
            </a:r>
            <a:br>
              <a:rPr lang="en-US" dirty="0">
                <a:solidFill>
                  <a:srgbClr val="0070C0"/>
                </a:solidFill>
                <a:latin typeface="Abadi MT Condensed Extra Bold" charset="0"/>
                <a:ea typeface="Abadi MT Condensed Extra Bold" charset="0"/>
                <a:cs typeface="Abadi MT Condensed Extra Bold" charset="0"/>
              </a:rPr>
            </a:br>
            <a:r>
              <a:rPr lang="en-US" dirty="0">
                <a:solidFill>
                  <a:srgbClr val="0070C0"/>
                </a:solidFill>
                <a:latin typeface="Abadi MT Condensed Extra Bold" charset="0"/>
                <a:ea typeface="Abadi MT Condensed Extra Bold" charset="0"/>
                <a:cs typeface="Abadi MT Condensed Extra Bold" charset="0"/>
              </a:rPr>
              <a:t>have been around for a long time</a:t>
            </a:r>
          </a:p>
        </p:txBody>
      </p:sp>
      <p:sp>
        <p:nvSpPr>
          <p:cNvPr id="3" name="Content Placeholder 2">
            <a:extLst>
              <a:ext uri="{FF2B5EF4-FFF2-40B4-BE49-F238E27FC236}">
                <a16:creationId xmlns:a16="http://schemas.microsoft.com/office/drawing/2014/main" id="{E77D25B9-4AE3-50AD-113E-77F70356FD6F}"/>
              </a:ext>
            </a:extLst>
          </p:cNvPr>
          <p:cNvSpPr>
            <a:spLocks noGrp="1"/>
          </p:cNvSpPr>
          <p:nvPr>
            <p:ph idx="1"/>
          </p:nvPr>
        </p:nvSpPr>
        <p:spPr>
          <a:xfrm>
            <a:off x="838199" y="1825625"/>
            <a:ext cx="10675513" cy="4351338"/>
          </a:xfrm>
        </p:spPr>
        <p:txBody>
          <a:bodyPr>
            <a:normAutofit lnSpcReduction="10000"/>
          </a:bodyPr>
          <a:lstStyle/>
          <a:p>
            <a:pPr algn="ctr"/>
            <a:r>
              <a:rPr lang="en-US" b="1" dirty="0"/>
              <a:t>They are part of the </a:t>
            </a:r>
            <a:r>
              <a:rPr lang="en-US" b="1" i="1" u="sng" dirty="0">
                <a:solidFill>
                  <a:srgbClr val="7030A0"/>
                </a:solidFill>
              </a:rPr>
              <a:t>spectrum of post viral illnesses                                       </a:t>
            </a:r>
          </a:p>
          <a:p>
            <a:pPr marL="0" indent="0" algn="ctr">
              <a:buNone/>
            </a:pPr>
            <a:r>
              <a:rPr lang="en-US" b="1" dirty="0"/>
              <a:t>that have been reported </a:t>
            </a:r>
            <a:r>
              <a:rPr lang="mr-IN" b="1" dirty="0"/>
              <a:t>…</a:t>
            </a:r>
            <a:endParaRPr lang="en-US" b="1" dirty="0"/>
          </a:p>
          <a:p>
            <a:pPr marL="0" indent="0" algn="ctr">
              <a:buNone/>
            </a:pPr>
            <a:endParaRPr lang="en-US" sz="1100" dirty="0"/>
          </a:p>
          <a:p>
            <a:pPr lvl="5"/>
            <a:r>
              <a:rPr lang="en-US" sz="2900" dirty="0"/>
              <a:t>In 1889 after the </a:t>
            </a:r>
            <a:r>
              <a:rPr lang="en-US" sz="2900" b="1" i="1" dirty="0"/>
              <a:t>Russian Flu </a:t>
            </a:r>
            <a:r>
              <a:rPr lang="en-US" sz="2900" dirty="0"/>
              <a:t>Pandemic;</a:t>
            </a:r>
          </a:p>
          <a:p>
            <a:pPr lvl="5"/>
            <a:r>
              <a:rPr lang="en-US" sz="2900" dirty="0"/>
              <a:t>In 1918 after the </a:t>
            </a:r>
            <a:r>
              <a:rPr lang="en-US" sz="2900" b="1" i="1" dirty="0"/>
              <a:t>Spanish Flu </a:t>
            </a:r>
            <a:r>
              <a:rPr lang="en-US" sz="2900" dirty="0"/>
              <a:t>Pandemic;</a:t>
            </a:r>
          </a:p>
          <a:p>
            <a:pPr lvl="5"/>
            <a:r>
              <a:rPr lang="en-US" sz="2900" dirty="0"/>
              <a:t>In 1935 after the </a:t>
            </a:r>
            <a:r>
              <a:rPr lang="en-US" sz="2900" b="1" i="1" dirty="0"/>
              <a:t>Diphtheria</a:t>
            </a:r>
            <a:r>
              <a:rPr lang="en-US" sz="2900" dirty="0"/>
              <a:t> Pandemic;</a:t>
            </a:r>
          </a:p>
          <a:p>
            <a:pPr lvl="5"/>
            <a:r>
              <a:rPr lang="en-US" sz="2900" dirty="0"/>
              <a:t>In the 1980’s after the </a:t>
            </a:r>
            <a:r>
              <a:rPr lang="en-US" sz="2900" b="1" i="1" dirty="0"/>
              <a:t>“Chronic Epstein-Barr virus Epidemic”</a:t>
            </a:r>
          </a:p>
          <a:p>
            <a:pPr marL="457200" lvl="1" indent="0">
              <a:buNone/>
            </a:pPr>
            <a:endParaRPr lang="en-US" b="1" i="1" dirty="0"/>
          </a:p>
          <a:p>
            <a:pPr marL="0" indent="0" algn="ctr">
              <a:buNone/>
            </a:pPr>
            <a:r>
              <a:rPr lang="en-US" u="sng" dirty="0">
                <a:hlinkClick r:id="rId2" invalidUrl="https://pubmed.ncbi.nlm.nih.gov/?term=Stefano GB[Author]"/>
              </a:rPr>
              <a:t>George </a:t>
            </a:r>
            <a:r>
              <a:rPr lang="en-US" u="sng" dirty="0">
                <a:hlinkClick r:id="rId2" invalidUrl="https://pubmed.ncbi.nlm.nih.gov/?term=Stefano GB[Author]"/>
              </a:rPr>
              <a:t>B. Stefano</a:t>
            </a:r>
            <a:r>
              <a:rPr lang="en-US" u="sng" dirty="0"/>
              <a:t>. (2021): </a:t>
            </a:r>
            <a:r>
              <a:rPr lang="en-US" dirty="0"/>
              <a:t>doi: </a:t>
            </a:r>
            <a:r>
              <a:rPr lang="en-US" u="sng" dirty="0">
                <a:hlinkClick r:id="rId3"/>
              </a:rPr>
              <a:t>10.12659/MSM.931447</a:t>
            </a:r>
            <a:endParaRPr lang="en-US" dirty="0"/>
          </a:p>
          <a:p>
            <a:pPr marL="0" indent="0">
              <a:buNone/>
            </a:pPr>
            <a:endParaRPr lang="en-US" dirty="0"/>
          </a:p>
        </p:txBody>
      </p:sp>
    </p:spTree>
    <p:extLst>
      <p:ext uri="{BB962C8B-B14F-4D97-AF65-F5344CB8AC3E}">
        <p14:creationId xmlns:p14="http://schemas.microsoft.com/office/powerpoint/2010/main" val="1999410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6603-2480-A47C-A61B-D2F3B89C051E}"/>
              </a:ext>
            </a:extLst>
          </p:cNvPr>
          <p:cNvSpPr>
            <a:spLocks noGrp="1"/>
          </p:cNvSpPr>
          <p:nvPr>
            <p:ph type="title"/>
          </p:nvPr>
        </p:nvSpPr>
        <p:spPr/>
        <p:txBody>
          <a:bodyPr/>
          <a:lstStyle/>
          <a:p>
            <a:pPr algn="ctr"/>
            <a:r>
              <a:rPr lang="en-US" b="1" dirty="0"/>
              <a:t>Thank you for your time and attention.</a:t>
            </a:r>
            <a:br>
              <a:rPr lang="en-US" dirty="0"/>
            </a:br>
            <a:endParaRPr lang="en-US" dirty="0"/>
          </a:p>
        </p:txBody>
      </p:sp>
      <p:sp>
        <p:nvSpPr>
          <p:cNvPr id="3" name="Content Placeholder 2">
            <a:extLst>
              <a:ext uri="{FF2B5EF4-FFF2-40B4-BE49-F238E27FC236}">
                <a16:creationId xmlns:a16="http://schemas.microsoft.com/office/drawing/2014/main" id="{92878ED6-ED06-D072-6CCF-015B8B14FC07}"/>
              </a:ext>
            </a:extLst>
          </p:cNvPr>
          <p:cNvSpPr>
            <a:spLocks noGrp="1"/>
          </p:cNvSpPr>
          <p:nvPr>
            <p:ph idx="1"/>
          </p:nvPr>
        </p:nvSpPr>
        <p:spPr/>
        <p:txBody>
          <a:bodyPr/>
          <a:lstStyle/>
          <a:p>
            <a:pPr marL="0" indent="0" algn="ctr">
              <a:buNone/>
            </a:pPr>
            <a:r>
              <a:rPr lang="en-US" dirty="0"/>
              <a:t>All slides will be posted on my website:</a:t>
            </a:r>
          </a:p>
          <a:p>
            <a:pPr marL="0" indent="0" algn="ctr">
              <a:buNone/>
            </a:pPr>
            <a:endParaRPr lang="en-US" dirty="0"/>
          </a:p>
          <a:p>
            <a:pPr marL="0" indent="0" algn="ctr">
              <a:buNone/>
            </a:pPr>
            <a:r>
              <a:rPr lang="en-US" sz="4400" b="1" dirty="0">
                <a:solidFill>
                  <a:srgbClr val="0070C0"/>
                </a:solidFill>
              </a:rPr>
              <a:t>Robertfoxmd.com</a:t>
            </a:r>
          </a:p>
        </p:txBody>
      </p:sp>
    </p:spTree>
    <p:extLst>
      <p:ext uri="{BB962C8B-B14F-4D97-AF65-F5344CB8AC3E}">
        <p14:creationId xmlns:p14="http://schemas.microsoft.com/office/powerpoint/2010/main" val="6397033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C8C9C-7BB0-683D-5217-F3239885C5E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E49B44-0283-9436-82B0-9F9E6902D9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601792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76E9E-93AD-EE02-2F8F-1CCC2252EEC7}"/>
              </a:ext>
            </a:extLst>
          </p:cNvPr>
          <p:cNvSpPr>
            <a:spLocks noGrp="1"/>
          </p:cNvSpPr>
          <p:nvPr>
            <p:ph type="title"/>
          </p:nvPr>
        </p:nvSpPr>
        <p:spPr/>
        <p:txBody>
          <a:bodyPr>
            <a:normAutofit fontScale="90000"/>
          </a:bodyPr>
          <a:lstStyle/>
          <a:p>
            <a:pPr algn="ctr"/>
            <a:r>
              <a:rPr lang="en-US" sz="4000" b="1" dirty="0"/>
              <a:t>The debate over Long-Haul </a:t>
            </a:r>
            <a:r>
              <a:rPr lang="en-US" sz="4000" b="1" dirty="0" err="1"/>
              <a:t>Covid</a:t>
            </a:r>
            <a:r>
              <a:rPr lang="en-US" sz="4000" b="1" dirty="0"/>
              <a:t> </a:t>
            </a:r>
            <a:br>
              <a:rPr lang="en-US" sz="4000" b="1" dirty="0"/>
            </a:br>
            <a:r>
              <a:rPr lang="en-US" sz="4000" b="1" dirty="0"/>
              <a:t>will remain controversial </a:t>
            </a:r>
            <a:br>
              <a:rPr lang="en-US" sz="4000" b="1" dirty="0"/>
            </a:br>
            <a:r>
              <a:rPr lang="en-US" sz="4000" b="1" dirty="0"/>
              <a:t>until there is a </a:t>
            </a:r>
            <a:r>
              <a:rPr lang="en-US" sz="4000" b="1" i="1" dirty="0"/>
              <a:t>definitive lab test</a:t>
            </a:r>
            <a:r>
              <a:rPr lang="en-US" sz="4000" b="1" dirty="0"/>
              <a:t>.</a:t>
            </a:r>
            <a:br>
              <a:rPr lang="en-US" sz="4000" b="1" dirty="0"/>
            </a:br>
            <a:endParaRPr lang="en-US" sz="4000" b="1" dirty="0"/>
          </a:p>
        </p:txBody>
      </p:sp>
      <p:sp>
        <p:nvSpPr>
          <p:cNvPr id="3" name="Content Placeholder 2">
            <a:extLst>
              <a:ext uri="{FF2B5EF4-FFF2-40B4-BE49-F238E27FC236}">
                <a16:creationId xmlns:a16="http://schemas.microsoft.com/office/drawing/2014/main" id="{37AC1B89-4591-BC30-36D6-BD48033604E5}"/>
              </a:ext>
            </a:extLst>
          </p:cNvPr>
          <p:cNvSpPr>
            <a:spLocks noGrp="1"/>
          </p:cNvSpPr>
          <p:nvPr>
            <p:ph idx="1"/>
          </p:nvPr>
        </p:nvSpPr>
        <p:spPr/>
        <p:txBody>
          <a:bodyPr/>
          <a:lstStyle/>
          <a:p>
            <a:endParaRPr lang="en-US" dirty="0"/>
          </a:p>
          <a:p>
            <a:r>
              <a:rPr lang="en-US" dirty="0"/>
              <a:t>There are lots of proposed immunological tests.</a:t>
            </a:r>
          </a:p>
          <a:p>
            <a:r>
              <a:rPr lang="en-US" dirty="0"/>
              <a:t>Finding residual COVID proteins in the intestine.</a:t>
            </a:r>
          </a:p>
          <a:p>
            <a:r>
              <a:rPr lang="en-US" dirty="0"/>
              <a:t>Finding increased levels of EBV (Epstein-Barr virus) in the blood stream of some patients.</a:t>
            </a:r>
          </a:p>
          <a:p>
            <a:pPr marL="0" indent="0">
              <a:buNone/>
            </a:pPr>
            <a:endParaRPr lang="en-US" sz="1200" dirty="0"/>
          </a:p>
          <a:p>
            <a:pPr lvl="1"/>
            <a:r>
              <a:rPr lang="en-US" dirty="0"/>
              <a:t>But these findings do not significantly distinguish patients </a:t>
            </a:r>
          </a:p>
          <a:p>
            <a:pPr marL="457200" lvl="1" indent="0">
              <a:buNone/>
            </a:pPr>
            <a:r>
              <a:rPr lang="en-US" dirty="0"/>
              <a:t>    who have recovered from </a:t>
            </a:r>
            <a:r>
              <a:rPr lang="en-US" dirty="0" err="1"/>
              <a:t>Covid</a:t>
            </a:r>
            <a:r>
              <a:rPr lang="en-US" dirty="0"/>
              <a:t> to their </a:t>
            </a:r>
            <a:r>
              <a:rPr lang="en-US" i="1" dirty="0"/>
              <a:t>baseline function </a:t>
            </a:r>
          </a:p>
          <a:p>
            <a:pPr marL="457200" lvl="1" indent="0">
              <a:buNone/>
            </a:pPr>
            <a:r>
              <a:rPr lang="en-US" dirty="0"/>
              <a:t>    from the “Long Haul” </a:t>
            </a:r>
            <a:r>
              <a:rPr lang="en-US" dirty="0" err="1"/>
              <a:t>Covid</a:t>
            </a:r>
            <a:r>
              <a:rPr lang="en-US" dirty="0"/>
              <a:t>.</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93777" y="1825625"/>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689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BEF58-971C-09DD-B237-5EA2BFE1E868}"/>
              </a:ext>
            </a:extLst>
          </p:cNvPr>
          <p:cNvSpPr>
            <a:spLocks noGrp="1"/>
          </p:cNvSpPr>
          <p:nvPr>
            <p:ph type="title"/>
          </p:nvPr>
        </p:nvSpPr>
        <p:spPr>
          <a:xfrm>
            <a:off x="838200" y="500062"/>
            <a:ext cx="10515600" cy="1325563"/>
          </a:xfrm>
        </p:spPr>
        <p:txBody>
          <a:bodyPr>
            <a:normAutofit fontScale="90000"/>
          </a:bodyPr>
          <a:lstStyle/>
          <a:p>
            <a:pPr algn="ctr"/>
            <a:br>
              <a:rPr lang="en-US" dirty="0"/>
            </a:br>
            <a:br>
              <a:rPr lang="en-US" dirty="0"/>
            </a:br>
            <a:r>
              <a:rPr lang="en-US" b="1" dirty="0"/>
              <a:t>So the question remains:</a:t>
            </a:r>
            <a:br>
              <a:rPr lang="en-US" dirty="0"/>
            </a:br>
            <a:r>
              <a:rPr lang="en-US" sz="5300" b="1" dirty="0"/>
              <a:t>How often Is Long </a:t>
            </a:r>
            <a:r>
              <a:rPr lang="en-US" sz="5300" b="1" dirty="0" err="1"/>
              <a:t>Covid</a:t>
            </a:r>
            <a:r>
              <a:rPr lang="en-US" sz="5300" b="1" dirty="0"/>
              <a:t> happening? </a:t>
            </a:r>
            <a:br>
              <a:rPr lang="en-US" b="1" dirty="0"/>
            </a:br>
            <a:r>
              <a:rPr lang="en-US" b="1" dirty="0"/>
              <a:t>(The answer isn't so easy to find.) </a:t>
            </a:r>
            <a:br>
              <a:rPr lang="en-US" b="1" dirty="0"/>
            </a:br>
            <a:br>
              <a:rPr lang="en-US" dirty="0">
                <a:effectLst/>
              </a:rPr>
            </a:br>
            <a:br>
              <a:rPr lang="en-US" dirty="0"/>
            </a:br>
            <a:endParaRPr lang="en-US" dirty="0"/>
          </a:p>
        </p:txBody>
      </p:sp>
      <p:sp>
        <p:nvSpPr>
          <p:cNvPr id="3" name="Content Placeholder 2">
            <a:extLst>
              <a:ext uri="{FF2B5EF4-FFF2-40B4-BE49-F238E27FC236}">
                <a16:creationId xmlns:a16="http://schemas.microsoft.com/office/drawing/2014/main" id="{35630B92-0D48-0E9B-8E15-1901123AEFC7}"/>
              </a:ext>
            </a:extLst>
          </p:cNvPr>
          <p:cNvSpPr>
            <a:spLocks noGrp="1"/>
          </p:cNvSpPr>
          <p:nvPr>
            <p:ph idx="1"/>
          </p:nvPr>
        </p:nvSpPr>
        <p:spPr/>
        <p:txBody>
          <a:bodyPr>
            <a:normAutofit fontScale="77500" lnSpcReduction="20000"/>
          </a:bodyPr>
          <a:lstStyle/>
          <a:p>
            <a:r>
              <a:rPr lang="en-US" sz="3300" dirty="0"/>
              <a:t>A quick browse through media headlines and the scientific literature will turn up wildly different answers.</a:t>
            </a:r>
          </a:p>
          <a:p>
            <a:r>
              <a:rPr lang="en-US" sz="3300" dirty="0"/>
              <a:t>A review last October, for example, </a:t>
            </a:r>
            <a:r>
              <a:rPr lang="en-US" sz="3300" u="sng" dirty="0"/>
              <a:t>estimated</a:t>
            </a:r>
            <a:r>
              <a:rPr lang="en-US" sz="3300" dirty="0"/>
              <a:t> that </a:t>
            </a:r>
            <a:r>
              <a:rPr lang="en-US" sz="3300" b="1" dirty="0">
                <a:solidFill>
                  <a:srgbClr val="C00000"/>
                </a:solidFill>
              </a:rPr>
              <a:t>more than half               of all survivors experience post-acute sequelae of Covid-19 six months  after their initial infection</a:t>
            </a:r>
            <a:r>
              <a:rPr lang="en-US" sz="3300" b="1" dirty="0"/>
              <a:t>. </a:t>
            </a:r>
          </a:p>
          <a:p>
            <a:r>
              <a:rPr lang="en-US" sz="3300" dirty="0"/>
              <a:t>Yet another paper by the nonprofit FAIR Health released June 2022 estimated that nearly 25% of patients still experienced symptoms possibly linked to </a:t>
            </a:r>
            <a:r>
              <a:rPr lang="en-US" sz="3300" dirty="0" err="1"/>
              <a:t>Covid</a:t>
            </a:r>
            <a:r>
              <a:rPr lang="en-US" sz="3300" dirty="0"/>
              <a:t> -- 30 days later. </a:t>
            </a:r>
          </a:p>
          <a:p>
            <a:r>
              <a:rPr lang="en-US" sz="3300" dirty="0"/>
              <a:t>Other studies have pegged the prevalence to be 10% or lower. </a:t>
            </a:r>
            <a:endParaRPr lang="en-US" sz="3300" dirty="0">
              <a:effectLst/>
            </a:endParaRPr>
          </a:p>
          <a:p>
            <a:pPr marL="0" indent="0" algn="ctr">
              <a:buNone/>
            </a:pPr>
            <a:r>
              <a:rPr lang="en-US" sz="3800" b="1" u="sng" dirty="0">
                <a:solidFill>
                  <a:srgbClr val="FF0000"/>
                </a:solidFill>
              </a:rPr>
              <a:t>My opinion</a:t>
            </a:r>
            <a:r>
              <a:rPr lang="en-US" sz="3800" b="1" dirty="0">
                <a:solidFill>
                  <a:srgbClr val="FF0000"/>
                </a:solidFill>
              </a:rPr>
              <a:t>:</a:t>
            </a:r>
          </a:p>
          <a:p>
            <a:pPr marL="0" indent="0">
              <a:buNone/>
            </a:pPr>
            <a:r>
              <a:rPr lang="en-US" sz="3300" b="1" dirty="0">
                <a:solidFill>
                  <a:srgbClr val="FF0000"/>
                </a:solidFill>
              </a:rPr>
              <a:t>Some commonly cited estimates of Long </a:t>
            </a:r>
            <a:r>
              <a:rPr lang="en-US" sz="3300" b="1" dirty="0" err="1">
                <a:solidFill>
                  <a:srgbClr val="FF0000"/>
                </a:solidFill>
              </a:rPr>
              <a:t>Covid</a:t>
            </a:r>
            <a:r>
              <a:rPr lang="en-US" sz="3300" b="1" dirty="0">
                <a:solidFill>
                  <a:srgbClr val="FF0000"/>
                </a:solidFill>
              </a:rPr>
              <a:t> prevalence may be            too high, but that doesn't mean it's not still a major health crisis. </a:t>
            </a:r>
            <a:endParaRPr lang="en-US" sz="3300" b="1" dirty="0">
              <a:solidFill>
                <a:srgbClr val="FF0000"/>
              </a:solidFill>
              <a:effectLst/>
            </a:endParaRPr>
          </a:p>
          <a:p>
            <a:endParaRPr lang="en-US" dirty="0"/>
          </a:p>
        </p:txBody>
      </p:sp>
      <p:cxnSp>
        <p:nvCxnSpPr>
          <p:cNvPr id="5" name="Straight Connector 4">
            <a:extLst>
              <a:ext uri="{FF2B5EF4-FFF2-40B4-BE49-F238E27FC236}">
                <a16:creationId xmlns:a16="http://schemas.microsoft.com/office/drawing/2014/main" id="{A595640E-C424-26B6-5115-1836FBE448FB}"/>
              </a:ext>
            </a:extLst>
          </p:cNvPr>
          <p:cNvCxnSpPr/>
          <p:nvPr/>
        </p:nvCxnSpPr>
        <p:spPr bwMode="auto">
          <a:xfrm>
            <a:off x="2871598" y="1763782"/>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311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17A3E-24FD-B033-65CC-44656E03D079}"/>
              </a:ext>
            </a:extLst>
          </p:cNvPr>
          <p:cNvSpPr>
            <a:spLocks noGrp="1"/>
          </p:cNvSpPr>
          <p:nvPr>
            <p:ph type="title"/>
          </p:nvPr>
        </p:nvSpPr>
        <p:spPr/>
        <p:txBody>
          <a:bodyPr/>
          <a:lstStyle/>
          <a:p>
            <a:pPr algn="ctr"/>
            <a:r>
              <a:rPr lang="en-US" b="1" dirty="0"/>
              <a:t>But in the same article</a:t>
            </a:r>
            <a:r>
              <a:rPr lang="mr-IN" b="1" dirty="0"/>
              <a:t>…</a:t>
            </a:r>
            <a:br>
              <a:rPr lang="en-US" b="1" dirty="0"/>
            </a:br>
            <a:endParaRPr lang="en-US" b="1" dirty="0"/>
          </a:p>
        </p:txBody>
      </p:sp>
      <p:pic>
        <p:nvPicPr>
          <p:cNvPr id="5" name="Content Placeholder 4" descr="Chart&#10;&#10;Description automatically generated">
            <a:extLst>
              <a:ext uri="{FF2B5EF4-FFF2-40B4-BE49-F238E27FC236}">
                <a16:creationId xmlns:a16="http://schemas.microsoft.com/office/drawing/2014/main" id="{AAF7895C-D61A-1C18-9868-9C1F8D02F295}"/>
              </a:ext>
            </a:extLst>
          </p:cNvPr>
          <p:cNvPicPr>
            <a:picLocks noGrp="1" noChangeAspect="1"/>
          </p:cNvPicPr>
          <p:nvPr>
            <p:ph idx="1"/>
          </p:nvPr>
        </p:nvPicPr>
        <p:blipFill>
          <a:blip r:embed="rId2"/>
          <a:stretch>
            <a:fillRect/>
          </a:stretch>
        </p:blipFill>
        <p:spPr>
          <a:xfrm>
            <a:off x="1425610" y="1825625"/>
            <a:ext cx="3697615" cy="4351338"/>
          </a:xfrm>
        </p:spPr>
      </p:pic>
      <p:sp>
        <p:nvSpPr>
          <p:cNvPr id="6" name="TextBox 5">
            <a:extLst>
              <a:ext uri="{FF2B5EF4-FFF2-40B4-BE49-F238E27FC236}">
                <a16:creationId xmlns:a16="http://schemas.microsoft.com/office/drawing/2014/main" id="{CA22AFB0-DDD4-89B2-5275-03C9A1805E95}"/>
              </a:ext>
            </a:extLst>
          </p:cNvPr>
          <p:cNvSpPr txBox="1"/>
          <p:nvPr/>
        </p:nvSpPr>
        <p:spPr>
          <a:xfrm>
            <a:off x="5238205" y="2560320"/>
            <a:ext cx="5326971" cy="1477328"/>
          </a:xfrm>
          <a:prstGeom prst="rect">
            <a:avLst/>
          </a:prstGeom>
          <a:noFill/>
        </p:spPr>
        <p:txBody>
          <a:bodyPr wrap="none" rtlCol="0">
            <a:spAutoFit/>
          </a:bodyPr>
          <a:lstStyle/>
          <a:p>
            <a:r>
              <a:rPr lang="en-US" dirty="0"/>
              <a:t>The data shows probability of having symptoms </a:t>
            </a:r>
          </a:p>
          <a:p>
            <a:r>
              <a:rPr lang="en-US" dirty="0"/>
              <a:t>of long Haul Covid is greater than in non-</a:t>
            </a:r>
            <a:r>
              <a:rPr lang="en-US" dirty="0" err="1"/>
              <a:t>Covid</a:t>
            </a:r>
            <a:r>
              <a:rPr lang="en-US" dirty="0"/>
              <a:t> controls</a:t>
            </a:r>
          </a:p>
          <a:p>
            <a:endParaRPr lang="en-US" dirty="0"/>
          </a:p>
          <a:p>
            <a:r>
              <a:rPr lang="en-US" dirty="0"/>
              <a:t>But at 30 weeks, the graphs of post-</a:t>
            </a:r>
            <a:r>
              <a:rPr lang="en-US" dirty="0" err="1"/>
              <a:t>Covid</a:t>
            </a:r>
            <a:r>
              <a:rPr lang="en-US" dirty="0"/>
              <a:t> and controls</a:t>
            </a:r>
          </a:p>
          <a:p>
            <a:r>
              <a:rPr lang="en-US" dirty="0"/>
              <a:t>look pretty similar.</a:t>
            </a:r>
          </a:p>
        </p:txBody>
      </p:sp>
      <p:cxnSp>
        <p:nvCxnSpPr>
          <p:cNvPr id="7" name="Straight Connector 6">
            <a:extLst>
              <a:ext uri="{FF2B5EF4-FFF2-40B4-BE49-F238E27FC236}">
                <a16:creationId xmlns:a16="http://schemas.microsoft.com/office/drawing/2014/main" id="{A595640E-C424-26B6-5115-1836FBE448FB}"/>
              </a:ext>
            </a:extLst>
          </p:cNvPr>
          <p:cNvCxnSpPr/>
          <p:nvPr/>
        </p:nvCxnSpPr>
        <p:spPr bwMode="auto">
          <a:xfrm>
            <a:off x="2793777" y="1105476"/>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827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E1F4E-FB5E-10EE-0682-07A5EB4C3C02}"/>
              </a:ext>
            </a:extLst>
          </p:cNvPr>
          <p:cNvSpPr>
            <a:spLocks noGrp="1"/>
          </p:cNvSpPr>
          <p:nvPr>
            <p:ph type="title"/>
          </p:nvPr>
        </p:nvSpPr>
        <p:spPr/>
        <p:txBody>
          <a:bodyPr/>
          <a:lstStyle/>
          <a:p>
            <a:r>
              <a:rPr lang="en-US" dirty="0"/>
              <a:t>Summary-1</a:t>
            </a:r>
          </a:p>
        </p:txBody>
      </p:sp>
      <p:sp>
        <p:nvSpPr>
          <p:cNvPr id="3" name="Content Placeholder 2">
            <a:extLst>
              <a:ext uri="{FF2B5EF4-FFF2-40B4-BE49-F238E27FC236}">
                <a16:creationId xmlns:a16="http://schemas.microsoft.com/office/drawing/2014/main" id="{F26DA19C-CC17-4CA1-888E-745C6C9C0905}"/>
              </a:ext>
            </a:extLst>
          </p:cNvPr>
          <p:cNvSpPr>
            <a:spLocks noGrp="1"/>
          </p:cNvSpPr>
          <p:nvPr>
            <p:ph idx="1"/>
          </p:nvPr>
        </p:nvSpPr>
        <p:spPr/>
        <p:txBody>
          <a:bodyPr/>
          <a:lstStyle/>
          <a:p>
            <a:r>
              <a:rPr lang="en-US" dirty="0"/>
              <a:t>Long Covid Exists and has “subgroups”</a:t>
            </a:r>
          </a:p>
          <a:p>
            <a:pPr marL="0" indent="0">
              <a:buNone/>
            </a:pPr>
            <a:endParaRPr lang="en-US" dirty="0"/>
          </a:p>
          <a:p>
            <a:r>
              <a:rPr lang="en-US" dirty="0"/>
              <a:t>People who were hospitalized and suffered lung damage or blood clots to the brain---this is the “post polio like subgroup”</a:t>
            </a:r>
          </a:p>
          <a:p>
            <a:pPr marL="0" indent="0">
              <a:buNone/>
            </a:pPr>
            <a:endParaRPr lang="en-US" dirty="0"/>
          </a:p>
          <a:p>
            <a:r>
              <a:rPr lang="en-US" dirty="0"/>
              <a:t>But these post-Covid outcomes are vastly outnumbered by vague symptoms of fatigue and cognitive “brain-fog”</a:t>
            </a:r>
          </a:p>
        </p:txBody>
      </p:sp>
    </p:spTree>
    <p:extLst>
      <p:ext uri="{BB962C8B-B14F-4D97-AF65-F5344CB8AC3E}">
        <p14:creationId xmlns:p14="http://schemas.microsoft.com/office/powerpoint/2010/main" val="942553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262C-55D6-23FC-282C-76EA3A5FD571}"/>
              </a:ext>
            </a:extLst>
          </p:cNvPr>
          <p:cNvSpPr>
            <a:spLocks noGrp="1"/>
          </p:cNvSpPr>
          <p:nvPr>
            <p:ph type="title"/>
          </p:nvPr>
        </p:nvSpPr>
        <p:spPr>
          <a:xfrm>
            <a:off x="734096" y="450760"/>
            <a:ext cx="11559861" cy="1081825"/>
          </a:xfrm>
        </p:spPr>
        <p:txBody>
          <a:bodyPr>
            <a:noAutofit/>
          </a:bodyPr>
          <a:lstStyle/>
          <a:p>
            <a:pPr algn="ctr"/>
            <a:r>
              <a:rPr lang="en-US" sz="4000" b="1" dirty="0">
                <a:solidFill>
                  <a:srgbClr val="C00000"/>
                </a:solidFill>
                <a:latin typeface="Abadi MT Condensed Extra Bold" charset="0"/>
                <a:ea typeface="Abadi MT Condensed Extra Bold" charset="0"/>
                <a:cs typeface="Abadi MT Condensed Extra Bold" charset="0"/>
              </a:rPr>
              <a:t>To address these concerns </a:t>
            </a:r>
            <a:r>
              <a:rPr lang="en-US" sz="4000" b="1" i="1" u="sng" dirty="0">
                <a:solidFill>
                  <a:srgbClr val="C00000"/>
                </a:solidFill>
                <a:latin typeface="Abadi MT Condensed Extra Bold" charset="0"/>
                <a:ea typeface="Abadi MT Condensed Extra Bold" charset="0"/>
                <a:cs typeface="Abadi MT Condensed Extra Bold" charset="0"/>
              </a:rPr>
              <a:t>realistically</a:t>
            </a:r>
            <a:r>
              <a:rPr lang="en-US" sz="4000" b="1" dirty="0">
                <a:solidFill>
                  <a:srgbClr val="C00000"/>
                </a:solidFill>
                <a:latin typeface="Abadi MT Condensed Extra Bold" charset="0"/>
                <a:ea typeface="Abadi MT Condensed Extra Bold" charset="0"/>
                <a:cs typeface="Abadi MT Condensed Extra Bold" charset="0"/>
              </a:rPr>
              <a:t> —</a:t>
            </a:r>
            <a:br>
              <a:rPr lang="en-US" sz="4000" b="1" dirty="0">
                <a:solidFill>
                  <a:srgbClr val="C00000"/>
                </a:solidFill>
                <a:latin typeface="Abadi MT Condensed Extra Bold" charset="0"/>
                <a:ea typeface="Abadi MT Condensed Extra Bold" charset="0"/>
                <a:cs typeface="Abadi MT Condensed Extra Bold" charset="0"/>
              </a:rPr>
            </a:br>
            <a:r>
              <a:rPr lang="en-US" sz="4000" b="1" dirty="0">
                <a:solidFill>
                  <a:srgbClr val="C00000"/>
                </a:solidFill>
                <a:latin typeface="Abadi MT Condensed Extra Bold" charset="0"/>
                <a:ea typeface="Abadi MT Condensed Extra Bold" charset="0"/>
                <a:cs typeface="Abadi MT Condensed Extra Bold" charset="0"/>
              </a:rPr>
              <a:t>let us look at the medical and scientific DATA</a:t>
            </a:r>
            <a:br>
              <a:rPr lang="en-US" sz="4000" b="1" dirty="0">
                <a:latin typeface="Abadi MT Condensed Extra Bold" charset="0"/>
                <a:ea typeface="Abadi MT Condensed Extra Bold" charset="0"/>
                <a:cs typeface="Abadi MT Condensed Extra Bold" charset="0"/>
              </a:rPr>
            </a:br>
            <a:endParaRPr lang="en-US" sz="4000" b="1" dirty="0">
              <a:latin typeface="Abadi MT Condensed Extra Bold" charset="0"/>
              <a:ea typeface="Abadi MT Condensed Extra Bold" charset="0"/>
              <a:cs typeface="Abadi MT Condensed Extra Bold" charset="0"/>
            </a:endParaRPr>
          </a:p>
        </p:txBody>
      </p:sp>
      <p:sp>
        <p:nvSpPr>
          <p:cNvPr id="3" name="Content Placeholder 2">
            <a:extLst>
              <a:ext uri="{FF2B5EF4-FFF2-40B4-BE49-F238E27FC236}">
                <a16:creationId xmlns:a16="http://schemas.microsoft.com/office/drawing/2014/main" id="{AAF4B293-6E83-BD4C-7B5E-283E706C67B0}"/>
              </a:ext>
            </a:extLst>
          </p:cNvPr>
          <p:cNvSpPr>
            <a:spLocks noGrp="1"/>
          </p:cNvSpPr>
          <p:nvPr>
            <p:ph idx="1"/>
          </p:nvPr>
        </p:nvSpPr>
        <p:spPr>
          <a:xfrm>
            <a:off x="838200" y="2299063"/>
            <a:ext cx="10515600" cy="3877900"/>
          </a:xfrm>
        </p:spPr>
        <p:txBody>
          <a:bodyPr/>
          <a:lstStyle/>
          <a:p>
            <a:r>
              <a:rPr lang="en-US" dirty="0"/>
              <a:t>What are the </a:t>
            </a:r>
            <a:r>
              <a:rPr lang="en-US" b="1" dirty="0"/>
              <a:t>symptoms</a:t>
            </a:r>
            <a:r>
              <a:rPr lang="en-US" dirty="0"/>
              <a:t> of of Long-Haul Covid?</a:t>
            </a:r>
          </a:p>
          <a:p>
            <a:r>
              <a:rPr lang="en-US" dirty="0"/>
              <a:t>What is the </a:t>
            </a:r>
            <a:r>
              <a:rPr lang="en-US" b="1" dirty="0"/>
              <a:t>definition?</a:t>
            </a:r>
            <a:r>
              <a:rPr lang="en-US" dirty="0"/>
              <a:t> </a:t>
            </a:r>
          </a:p>
          <a:p>
            <a:r>
              <a:rPr lang="en-US" dirty="0"/>
              <a:t>What is the </a:t>
            </a:r>
            <a:r>
              <a:rPr lang="en-US" b="1" dirty="0"/>
              <a:t>incidence</a:t>
            </a:r>
            <a:r>
              <a:rPr lang="en-US" dirty="0"/>
              <a:t> of Long-Haul Covid?</a:t>
            </a:r>
          </a:p>
          <a:p>
            <a:r>
              <a:rPr lang="en-US" dirty="0"/>
              <a:t>What is the </a:t>
            </a:r>
            <a:r>
              <a:rPr lang="en-US" b="1" dirty="0"/>
              <a:t>cause?</a:t>
            </a:r>
            <a:r>
              <a:rPr lang="en-US" dirty="0"/>
              <a:t> – and</a:t>
            </a:r>
          </a:p>
          <a:p>
            <a:r>
              <a:rPr lang="en-US" dirty="0"/>
              <a:t>What is the </a:t>
            </a:r>
            <a:r>
              <a:rPr lang="en-US" b="1" dirty="0"/>
              <a:t>therapy</a:t>
            </a:r>
            <a:r>
              <a:rPr lang="en-US" dirty="0"/>
              <a:t> for Long-Haul Covid?</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28185" y="1637461"/>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3321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E221D-47BA-728E-3C0B-938582AFC529}"/>
              </a:ext>
            </a:extLst>
          </p:cNvPr>
          <p:cNvSpPr>
            <a:spLocks noGrp="1"/>
          </p:cNvSpPr>
          <p:nvPr>
            <p:ph type="title"/>
          </p:nvPr>
        </p:nvSpPr>
        <p:spPr/>
        <p:txBody>
          <a:bodyPr/>
          <a:lstStyle/>
          <a:p>
            <a:r>
              <a:rPr lang="en-US" dirty="0"/>
              <a:t>Summary-2</a:t>
            </a:r>
          </a:p>
        </p:txBody>
      </p:sp>
      <p:sp>
        <p:nvSpPr>
          <p:cNvPr id="3" name="Content Placeholder 2">
            <a:extLst>
              <a:ext uri="{FF2B5EF4-FFF2-40B4-BE49-F238E27FC236}">
                <a16:creationId xmlns:a16="http://schemas.microsoft.com/office/drawing/2014/main" id="{1D344DC8-FF21-D623-9F4B-227936CDD851}"/>
              </a:ext>
            </a:extLst>
          </p:cNvPr>
          <p:cNvSpPr>
            <a:spLocks noGrp="1"/>
          </p:cNvSpPr>
          <p:nvPr>
            <p:ph idx="1"/>
          </p:nvPr>
        </p:nvSpPr>
        <p:spPr/>
        <p:txBody>
          <a:bodyPr/>
          <a:lstStyle/>
          <a:p>
            <a:pPr marL="0" indent="0">
              <a:buNone/>
            </a:pPr>
            <a:r>
              <a:rPr lang="en-US" dirty="0"/>
              <a:t>We know that there are post-viral syndromes including infectious mononucleosis, dengue that have long recovery periods</a:t>
            </a:r>
          </a:p>
          <a:p>
            <a:pPr marL="0" indent="0">
              <a:buNone/>
            </a:pPr>
            <a:endParaRPr lang="en-US" dirty="0"/>
          </a:p>
          <a:p>
            <a:pPr marL="0" indent="0">
              <a:buNone/>
            </a:pPr>
            <a:r>
              <a:rPr lang="en-US" dirty="0"/>
              <a:t>We know that people after influenza may have post-viral symptoms but we do not the anxiety around “flu” that we have around Covid infections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834330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0464-3529-2A87-2A0D-D33700589794}"/>
              </a:ext>
            </a:extLst>
          </p:cNvPr>
          <p:cNvSpPr>
            <a:spLocks noGrp="1"/>
          </p:cNvSpPr>
          <p:nvPr>
            <p:ph type="title"/>
          </p:nvPr>
        </p:nvSpPr>
        <p:spPr/>
        <p:txBody>
          <a:bodyPr/>
          <a:lstStyle/>
          <a:p>
            <a:r>
              <a:rPr lang="en-US" dirty="0"/>
              <a:t>Summary-3</a:t>
            </a:r>
          </a:p>
        </p:txBody>
      </p:sp>
      <p:sp>
        <p:nvSpPr>
          <p:cNvPr id="3" name="Content Placeholder 2">
            <a:extLst>
              <a:ext uri="{FF2B5EF4-FFF2-40B4-BE49-F238E27FC236}">
                <a16:creationId xmlns:a16="http://schemas.microsoft.com/office/drawing/2014/main" id="{AAC22113-8083-9DCC-199C-0178B5085201}"/>
              </a:ext>
            </a:extLst>
          </p:cNvPr>
          <p:cNvSpPr>
            <a:spLocks noGrp="1"/>
          </p:cNvSpPr>
          <p:nvPr>
            <p:ph idx="1"/>
          </p:nvPr>
        </p:nvSpPr>
        <p:spPr/>
        <p:txBody>
          <a:bodyPr/>
          <a:lstStyle/>
          <a:p>
            <a:r>
              <a:rPr lang="en-US" dirty="0"/>
              <a:t>Hysteria around Long Covid and the rush to seek “disability status” from work may create a situation where the patient’s emotional, economic, and family supports are destroyed</a:t>
            </a:r>
          </a:p>
          <a:p>
            <a:pPr marL="0" indent="0">
              <a:buNone/>
            </a:pPr>
            <a:endParaRPr lang="en-US" dirty="0"/>
          </a:p>
          <a:p>
            <a:r>
              <a:rPr lang="en-US" dirty="0"/>
              <a:t>Among patients who are truly disabled by fatigue, perhaps we should view them as we view “Post Traumatic Stress Syndrome” with the emphasis on psychologic support and physical therapy</a:t>
            </a:r>
          </a:p>
        </p:txBody>
      </p:sp>
    </p:spTree>
    <p:extLst>
      <p:ext uri="{BB962C8B-B14F-4D97-AF65-F5344CB8AC3E}">
        <p14:creationId xmlns:p14="http://schemas.microsoft.com/office/powerpoint/2010/main" val="29037394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EFAA-CF05-7D5A-FE9D-E6AA90690469}"/>
              </a:ext>
            </a:extLst>
          </p:cNvPr>
          <p:cNvSpPr>
            <a:spLocks noGrp="1"/>
          </p:cNvSpPr>
          <p:nvPr>
            <p:ph type="title"/>
          </p:nvPr>
        </p:nvSpPr>
        <p:spPr/>
        <p:txBody>
          <a:bodyPr/>
          <a:lstStyle/>
          <a:p>
            <a:r>
              <a:rPr lang="en-US" dirty="0"/>
              <a:t>Summary-4</a:t>
            </a:r>
          </a:p>
        </p:txBody>
      </p:sp>
      <p:sp>
        <p:nvSpPr>
          <p:cNvPr id="3" name="Content Placeholder 2">
            <a:extLst>
              <a:ext uri="{FF2B5EF4-FFF2-40B4-BE49-F238E27FC236}">
                <a16:creationId xmlns:a16="http://schemas.microsoft.com/office/drawing/2014/main" id="{41DB4D77-A192-D411-EF36-210C930F1902}"/>
              </a:ext>
            </a:extLst>
          </p:cNvPr>
          <p:cNvSpPr>
            <a:spLocks noGrp="1"/>
          </p:cNvSpPr>
          <p:nvPr>
            <p:ph idx="1"/>
          </p:nvPr>
        </p:nvSpPr>
        <p:spPr/>
        <p:txBody>
          <a:bodyPr>
            <a:normAutofit lnSpcReduction="10000"/>
          </a:bodyPr>
          <a:lstStyle/>
          <a:p>
            <a:r>
              <a:rPr lang="en-US" dirty="0"/>
              <a:t>Social Media and conflicting New media </a:t>
            </a:r>
            <a:r>
              <a:rPr lang="en-US" dirty="0">
                <a:solidFill>
                  <a:srgbClr val="C00000"/>
                </a:solidFill>
              </a:rPr>
              <a:t>(including from Government Health Agencies)</a:t>
            </a:r>
            <a:r>
              <a:rPr lang="en-US" dirty="0"/>
              <a:t> are making the situation worse  by encouraging “invalidism” </a:t>
            </a:r>
          </a:p>
          <a:p>
            <a:pPr marL="0" indent="0">
              <a:buNone/>
            </a:pPr>
            <a:endParaRPr lang="en-US" dirty="0"/>
          </a:p>
          <a:p>
            <a:r>
              <a:rPr lang="en-US" dirty="0"/>
              <a:t>By labelling every symptoms as “Long Covid”—we will preclude a careful evaluation of important symptoms of otherwise treatable condition</a:t>
            </a:r>
          </a:p>
          <a:p>
            <a:pPr marL="0" indent="0">
              <a:buNone/>
            </a:pPr>
            <a:endParaRPr lang="en-US" dirty="0"/>
          </a:p>
          <a:p>
            <a:r>
              <a:rPr lang="en-US" dirty="0">
                <a:solidFill>
                  <a:srgbClr val="C00000"/>
                </a:solidFill>
              </a:rPr>
              <a:t>Even if the symptoms began at the time of Covid—</a:t>
            </a:r>
            <a:r>
              <a:rPr lang="en-US" u="sng" dirty="0">
                <a:solidFill>
                  <a:srgbClr val="C00000"/>
                </a:solidFill>
              </a:rPr>
              <a:t>temporal </a:t>
            </a:r>
            <a:r>
              <a:rPr lang="en-US" dirty="0">
                <a:solidFill>
                  <a:srgbClr val="C00000"/>
                </a:solidFill>
              </a:rPr>
              <a:t>association IS NOT the same as </a:t>
            </a:r>
            <a:r>
              <a:rPr lang="en-US" u="sng" dirty="0">
                <a:solidFill>
                  <a:srgbClr val="C00000"/>
                </a:solidFill>
              </a:rPr>
              <a:t>causal</a:t>
            </a:r>
            <a:r>
              <a:rPr lang="en-US" dirty="0">
                <a:solidFill>
                  <a:srgbClr val="C00000"/>
                </a:solidFill>
              </a:rPr>
              <a:t> association</a:t>
            </a:r>
          </a:p>
          <a:p>
            <a:endParaRPr lang="en-US" dirty="0"/>
          </a:p>
        </p:txBody>
      </p:sp>
    </p:spTree>
    <p:extLst>
      <p:ext uri="{BB962C8B-B14F-4D97-AF65-F5344CB8AC3E}">
        <p14:creationId xmlns:p14="http://schemas.microsoft.com/office/powerpoint/2010/main" val="3019261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F437-6BFE-F9E0-7817-2D2E141DC8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7B8DE8-E7AF-B001-3055-AC85CB0A040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07465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502A-65B6-1152-58C2-40AB3E6E43CD}"/>
              </a:ext>
            </a:extLst>
          </p:cNvPr>
          <p:cNvSpPr>
            <a:spLocks noGrp="1"/>
          </p:cNvSpPr>
          <p:nvPr>
            <p:ph type="title"/>
          </p:nvPr>
        </p:nvSpPr>
        <p:spPr>
          <a:xfrm>
            <a:off x="838200" y="2585812"/>
            <a:ext cx="10515600" cy="1325563"/>
          </a:xfrm>
        </p:spPr>
        <p:txBody>
          <a:bodyPr>
            <a:normAutofit fontScale="90000"/>
          </a:bodyPr>
          <a:lstStyle/>
          <a:p>
            <a:r>
              <a:rPr lang="en-US" dirty="0"/>
              <a:t>Some recent articles talk about “post viral fatigue of the immune system”—but this is at a strictly research level. </a:t>
            </a:r>
            <a:br>
              <a:rPr lang="en-US" dirty="0"/>
            </a:br>
            <a:br>
              <a:rPr lang="en-US" dirty="0"/>
            </a:br>
            <a:r>
              <a:rPr lang="en-US" dirty="0"/>
              <a:t>This is a concept that has been studied in patients with cancer or non-treatable infections and the immune system just gets worn out.</a:t>
            </a:r>
          </a:p>
        </p:txBody>
      </p:sp>
    </p:spTree>
    <p:extLst>
      <p:ext uri="{BB962C8B-B14F-4D97-AF65-F5344CB8AC3E}">
        <p14:creationId xmlns:p14="http://schemas.microsoft.com/office/powerpoint/2010/main" val="496283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EC770-13AD-4198-AD3C-3C69E8C175F0}"/>
              </a:ext>
            </a:extLst>
          </p:cNvPr>
          <p:cNvSpPr>
            <a:spLocks noGrp="1"/>
          </p:cNvSpPr>
          <p:nvPr>
            <p:ph type="title"/>
          </p:nvPr>
        </p:nvSpPr>
        <p:spPr/>
        <p:txBody>
          <a:bodyPr/>
          <a:lstStyle/>
          <a:p>
            <a:r>
              <a:rPr lang="en-US" dirty="0"/>
              <a:t>Notice that lymphocytes develop a cell surface marker that renders them ineffective</a:t>
            </a:r>
          </a:p>
        </p:txBody>
      </p:sp>
      <p:pic>
        <p:nvPicPr>
          <p:cNvPr id="5" name="Content Placeholder 4" descr="Diagram&#10;&#10;Description automatically generated with low confidence">
            <a:extLst>
              <a:ext uri="{FF2B5EF4-FFF2-40B4-BE49-F238E27FC236}">
                <a16:creationId xmlns:a16="http://schemas.microsoft.com/office/drawing/2014/main" id="{C566717F-E4C8-FF92-33F9-88FB704AF15B}"/>
              </a:ext>
            </a:extLst>
          </p:cNvPr>
          <p:cNvPicPr>
            <a:picLocks noGrp="1" noChangeAspect="1"/>
          </p:cNvPicPr>
          <p:nvPr>
            <p:ph idx="1"/>
          </p:nvPr>
        </p:nvPicPr>
        <p:blipFill>
          <a:blip r:embed="rId2"/>
          <a:stretch>
            <a:fillRect/>
          </a:stretch>
        </p:blipFill>
        <p:spPr>
          <a:xfrm>
            <a:off x="4438950" y="1825625"/>
            <a:ext cx="3314100" cy="4351338"/>
          </a:xfrm>
        </p:spPr>
      </p:pic>
    </p:spTree>
    <p:extLst>
      <p:ext uri="{BB962C8B-B14F-4D97-AF65-F5344CB8AC3E}">
        <p14:creationId xmlns:p14="http://schemas.microsoft.com/office/powerpoint/2010/main" val="27910605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22F3-96F6-36C5-7374-1BAC4061211E}"/>
              </a:ext>
            </a:extLst>
          </p:cNvPr>
          <p:cNvSpPr>
            <a:spLocks noGrp="1"/>
          </p:cNvSpPr>
          <p:nvPr>
            <p:ph type="title"/>
          </p:nvPr>
        </p:nvSpPr>
        <p:spPr/>
        <p:txBody>
          <a:bodyPr>
            <a:normAutofit fontScale="90000"/>
          </a:bodyPr>
          <a:lstStyle/>
          <a:p>
            <a:r>
              <a:rPr lang="en-US" dirty="0"/>
              <a:t>But in looking at Long Covid patients, only a minority of patients have “fatigued lymphocytes”</a:t>
            </a:r>
          </a:p>
        </p:txBody>
      </p:sp>
      <p:pic>
        <p:nvPicPr>
          <p:cNvPr id="5" name="Content Placeholder 4" descr="A picture containing chart&#10;&#10;Description automatically generated">
            <a:extLst>
              <a:ext uri="{FF2B5EF4-FFF2-40B4-BE49-F238E27FC236}">
                <a16:creationId xmlns:a16="http://schemas.microsoft.com/office/drawing/2014/main" id="{518F1135-1309-A0B7-4AE0-D967E402ABE9}"/>
              </a:ext>
            </a:extLst>
          </p:cNvPr>
          <p:cNvPicPr>
            <a:picLocks noGrp="1" noChangeAspect="1"/>
          </p:cNvPicPr>
          <p:nvPr>
            <p:ph idx="1"/>
          </p:nvPr>
        </p:nvPicPr>
        <p:blipFill>
          <a:blip r:embed="rId2"/>
          <a:stretch>
            <a:fillRect/>
          </a:stretch>
        </p:blipFill>
        <p:spPr>
          <a:xfrm>
            <a:off x="4438950" y="1825625"/>
            <a:ext cx="3314100" cy="4351338"/>
          </a:xfrm>
        </p:spPr>
      </p:pic>
      <p:cxnSp>
        <p:nvCxnSpPr>
          <p:cNvPr id="7" name="Straight Connector 6">
            <a:extLst>
              <a:ext uri="{FF2B5EF4-FFF2-40B4-BE49-F238E27FC236}">
                <a16:creationId xmlns:a16="http://schemas.microsoft.com/office/drawing/2014/main" id="{3AE031D0-6DE1-394D-53A0-82EDCD619C90}"/>
              </a:ext>
            </a:extLst>
          </p:cNvPr>
          <p:cNvCxnSpPr/>
          <p:nvPr/>
        </p:nvCxnSpPr>
        <p:spPr>
          <a:xfrm>
            <a:off x="7739741" y="2645229"/>
            <a:ext cx="0" cy="1485900"/>
          </a:xfrm>
          <a:prstGeom prst="line">
            <a:avLst/>
          </a:prstGeom>
          <a:ln w="34925">
            <a:solidFill>
              <a:schemeClr val="accent1">
                <a:alpha val="61172"/>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D18201A-402B-F93B-41B0-4B5EC6C688E8}"/>
              </a:ext>
            </a:extLst>
          </p:cNvPr>
          <p:cNvSpPr txBox="1"/>
          <p:nvPr/>
        </p:nvSpPr>
        <p:spPr>
          <a:xfrm>
            <a:off x="1453244" y="2906486"/>
            <a:ext cx="2190793" cy="923330"/>
          </a:xfrm>
          <a:prstGeom prst="rect">
            <a:avLst/>
          </a:prstGeom>
          <a:noFill/>
        </p:spPr>
        <p:txBody>
          <a:bodyPr wrap="none" rtlCol="0">
            <a:spAutoFit/>
          </a:bodyPr>
          <a:lstStyle/>
          <a:p>
            <a:r>
              <a:rPr lang="en-US" dirty="0"/>
              <a:t>HC—Healthy controls</a:t>
            </a:r>
          </a:p>
          <a:p>
            <a:r>
              <a:rPr lang="en-US" dirty="0"/>
              <a:t>CC—Covid Controls</a:t>
            </a:r>
          </a:p>
          <a:p>
            <a:r>
              <a:rPr lang="en-US" dirty="0"/>
              <a:t>LC---Long Covid</a:t>
            </a:r>
          </a:p>
        </p:txBody>
      </p:sp>
    </p:spTree>
    <p:extLst>
      <p:ext uri="{BB962C8B-B14F-4D97-AF65-F5344CB8AC3E}">
        <p14:creationId xmlns:p14="http://schemas.microsoft.com/office/powerpoint/2010/main" val="6849925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39229B-D7F7-716C-AF1E-CCA260388CE3}"/>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4600"/>
              <a:t>However, the finding of fatigued lymphocytes is highly predictive of Chronic Fatigue</a:t>
            </a:r>
          </a:p>
        </p:txBody>
      </p:sp>
      <p:sp>
        <p:nvSpPr>
          <p:cNvPr id="1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 bar chart, histogram&#10;&#10;Description automatically generated">
            <a:extLst>
              <a:ext uri="{FF2B5EF4-FFF2-40B4-BE49-F238E27FC236}">
                <a16:creationId xmlns:a16="http://schemas.microsoft.com/office/drawing/2014/main" id="{F9D8175F-FB9D-5A50-1E0C-4FB6D95973D9}"/>
              </a:ext>
            </a:extLst>
          </p:cNvPr>
          <p:cNvPicPr>
            <a:picLocks noChangeAspect="1"/>
          </p:cNvPicPr>
          <p:nvPr/>
        </p:nvPicPr>
        <p:blipFill rotWithShape="1">
          <a:blip r:embed="rId2"/>
          <a:srcRect t="4435" r="-3" b="21"/>
          <a:stretch/>
        </p:blipFill>
        <p:spPr>
          <a:xfrm>
            <a:off x="1565729" y="2642616"/>
            <a:ext cx="3123037" cy="3605784"/>
          </a:xfrm>
          <a:prstGeom prst="rect">
            <a:avLst/>
          </a:prstGeom>
        </p:spPr>
      </p:pic>
      <p:pic>
        <p:nvPicPr>
          <p:cNvPr id="7" name="Content Placeholder 6">
            <a:extLst>
              <a:ext uri="{FF2B5EF4-FFF2-40B4-BE49-F238E27FC236}">
                <a16:creationId xmlns:a16="http://schemas.microsoft.com/office/drawing/2014/main" id="{6BE384FC-21F2-B412-EE91-87F7CB5B3569}"/>
              </a:ext>
            </a:extLst>
          </p:cNvPr>
          <p:cNvPicPr>
            <a:picLocks noGrp="1" noChangeAspect="1"/>
          </p:cNvPicPr>
          <p:nvPr>
            <p:ph idx="1"/>
          </p:nvPr>
        </p:nvPicPr>
        <p:blipFill>
          <a:blip r:embed="rId3"/>
          <a:stretch>
            <a:fillRect/>
          </a:stretch>
        </p:blipFill>
        <p:spPr>
          <a:xfrm>
            <a:off x="6254496" y="4199877"/>
            <a:ext cx="5614416" cy="491261"/>
          </a:xfrm>
          <a:prstGeom prst="rect">
            <a:avLst/>
          </a:prstGeom>
        </p:spPr>
      </p:pic>
    </p:spTree>
    <p:extLst>
      <p:ext uri="{BB962C8B-B14F-4D97-AF65-F5344CB8AC3E}">
        <p14:creationId xmlns:p14="http://schemas.microsoft.com/office/powerpoint/2010/main" val="33223110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05DE-5D83-1B72-1DA8-04D006FFDE6D}"/>
              </a:ext>
            </a:extLst>
          </p:cNvPr>
          <p:cNvSpPr>
            <a:spLocks noGrp="1"/>
          </p:cNvSpPr>
          <p:nvPr>
            <p:ph type="title"/>
          </p:nvPr>
        </p:nvSpPr>
        <p:spPr>
          <a:xfrm>
            <a:off x="680544" y="692331"/>
            <a:ext cx="10515600" cy="1325563"/>
          </a:xfrm>
        </p:spPr>
        <p:txBody>
          <a:bodyPr>
            <a:noAutofit/>
          </a:bodyPr>
          <a:lstStyle/>
          <a:p>
            <a:pPr algn="ctr"/>
            <a:r>
              <a:rPr lang="en-US" sz="3600" b="1" dirty="0"/>
              <a:t>The antigens include cell surface antigens, cytokines, neurokines, and many proteins of unknown function.</a:t>
            </a:r>
          </a:p>
        </p:txBody>
      </p:sp>
      <p:pic>
        <p:nvPicPr>
          <p:cNvPr id="5" name="Content Placeholder 4" descr="A picture containing text&#10;&#10;Description automatically generated">
            <a:extLst>
              <a:ext uri="{FF2B5EF4-FFF2-40B4-BE49-F238E27FC236}">
                <a16:creationId xmlns:a16="http://schemas.microsoft.com/office/drawing/2014/main" id="{EF4A56E7-86F4-1A35-2BE2-10A7F30A9A0D}"/>
              </a:ext>
            </a:extLst>
          </p:cNvPr>
          <p:cNvPicPr>
            <a:picLocks noGrp="1" noChangeAspect="1"/>
          </p:cNvPicPr>
          <p:nvPr>
            <p:ph idx="1"/>
          </p:nvPr>
        </p:nvPicPr>
        <p:blipFill>
          <a:blip r:embed="rId2"/>
          <a:stretch>
            <a:fillRect/>
          </a:stretch>
        </p:blipFill>
        <p:spPr>
          <a:xfrm>
            <a:off x="505460" y="1802674"/>
            <a:ext cx="12673276" cy="4362995"/>
          </a:xfrm>
        </p:spPr>
      </p:pic>
    </p:spTree>
    <p:extLst>
      <p:ext uri="{BB962C8B-B14F-4D97-AF65-F5344CB8AC3E}">
        <p14:creationId xmlns:p14="http://schemas.microsoft.com/office/powerpoint/2010/main" val="898153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D07A6-ADAF-AA9A-824E-920EE15D5B34}"/>
              </a:ext>
            </a:extLst>
          </p:cNvPr>
          <p:cNvSpPr>
            <a:spLocks noGrp="1"/>
          </p:cNvSpPr>
          <p:nvPr>
            <p:ph type="title"/>
          </p:nvPr>
        </p:nvSpPr>
        <p:spPr/>
        <p:txBody>
          <a:bodyPr>
            <a:noAutofit/>
          </a:bodyPr>
          <a:lstStyle/>
          <a:p>
            <a:pPr algn="ctr"/>
            <a:r>
              <a:rPr lang="en-US" sz="3600" b="1" dirty="0"/>
              <a:t>Perhaps the most intriguing auto-antibodies</a:t>
            </a:r>
            <a:br>
              <a:rPr lang="en-US" sz="3600" b="1" dirty="0"/>
            </a:br>
            <a:r>
              <a:rPr lang="en-US" sz="3600" b="1" dirty="0"/>
              <a:t>target proteins that can control blood flow to the brain.</a:t>
            </a:r>
          </a:p>
        </p:txBody>
      </p:sp>
      <p:pic>
        <p:nvPicPr>
          <p:cNvPr id="5" name="Content Placeholder 4" descr="Table&#10;&#10;Description automatically generated">
            <a:extLst>
              <a:ext uri="{FF2B5EF4-FFF2-40B4-BE49-F238E27FC236}">
                <a16:creationId xmlns:a16="http://schemas.microsoft.com/office/drawing/2014/main" id="{CFE6CF66-DC11-469E-BA1E-8645C94A3699}"/>
              </a:ext>
            </a:extLst>
          </p:cNvPr>
          <p:cNvPicPr>
            <a:picLocks noGrp="1" noChangeAspect="1"/>
          </p:cNvPicPr>
          <p:nvPr>
            <p:ph idx="1"/>
          </p:nvPr>
        </p:nvPicPr>
        <p:blipFill>
          <a:blip r:embed="rId2"/>
          <a:stretch>
            <a:fillRect/>
          </a:stretch>
        </p:blipFill>
        <p:spPr>
          <a:xfrm>
            <a:off x="313151" y="1690689"/>
            <a:ext cx="11574049" cy="5167312"/>
          </a:xfrm>
        </p:spPr>
      </p:pic>
    </p:spTree>
    <p:extLst>
      <p:ext uri="{BB962C8B-B14F-4D97-AF65-F5344CB8AC3E}">
        <p14:creationId xmlns:p14="http://schemas.microsoft.com/office/powerpoint/2010/main" val="1209129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4295-D7C7-91A8-FA7F-4E78572C6721}"/>
              </a:ext>
            </a:extLst>
          </p:cNvPr>
          <p:cNvSpPr>
            <a:spLocks noGrp="1"/>
          </p:cNvSpPr>
          <p:nvPr>
            <p:ph type="title"/>
          </p:nvPr>
        </p:nvSpPr>
        <p:spPr>
          <a:xfrm>
            <a:off x="838200" y="352674"/>
            <a:ext cx="11399620" cy="1828823"/>
          </a:xfrm>
        </p:spPr>
        <p:txBody>
          <a:bodyPr>
            <a:normAutofit fontScale="90000"/>
          </a:bodyPr>
          <a:lstStyle/>
          <a:p>
            <a:pPr algn="ctr"/>
            <a:br>
              <a:rPr lang="en-US" sz="2000" dirty="0"/>
            </a:br>
            <a:r>
              <a:rPr lang="en-US" sz="3600" b="1" dirty="0">
                <a:solidFill>
                  <a:srgbClr val="C00000"/>
                </a:solidFill>
              </a:rPr>
              <a:t>What are the </a:t>
            </a:r>
            <a:r>
              <a:rPr lang="en-US" sz="3600" b="1" u="sng" dirty="0">
                <a:solidFill>
                  <a:srgbClr val="C00000"/>
                </a:solidFill>
                <a:latin typeface="Abadi MT Condensed Extra Bold" charset="0"/>
                <a:ea typeface="Abadi MT Condensed Extra Bold" charset="0"/>
                <a:cs typeface="Abadi MT Condensed Extra Bold" charset="0"/>
              </a:rPr>
              <a:t>SYMPTOMS</a:t>
            </a:r>
            <a:r>
              <a:rPr lang="en-US" sz="3600" b="1" dirty="0">
                <a:solidFill>
                  <a:srgbClr val="C00000"/>
                </a:solidFill>
                <a:latin typeface="Abadi MT Condensed Extra Bold" charset="0"/>
                <a:ea typeface="Abadi MT Condensed Extra Bold" charset="0"/>
                <a:cs typeface="Abadi MT Condensed Extra Bold" charset="0"/>
              </a:rPr>
              <a:t> </a:t>
            </a:r>
            <a:r>
              <a:rPr lang="en-US" sz="3600" b="1" dirty="0">
                <a:solidFill>
                  <a:srgbClr val="C00000"/>
                </a:solidFill>
              </a:rPr>
              <a:t>of </a:t>
            </a:r>
            <a:r>
              <a:rPr lang="en-US" sz="3600" b="1" u="sng" dirty="0">
                <a:solidFill>
                  <a:srgbClr val="C00000"/>
                </a:solidFill>
                <a:latin typeface="Abadi MT Condensed Extra Bold" charset="0"/>
                <a:ea typeface="Abadi MT Condensed Extra Bold" charset="0"/>
                <a:cs typeface="Abadi MT Condensed Extra Bold" charset="0"/>
              </a:rPr>
              <a:t>Long-Haul</a:t>
            </a:r>
            <a:r>
              <a:rPr lang="en-US" sz="3600" b="1" dirty="0">
                <a:solidFill>
                  <a:srgbClr val="C00000"/>
                </a:solidFill>
                <a:latin typeface="Abadi MT Condensed Extra Bold" charset="0"/>
                <a:ea typeface="Abadi MT Condensed Extra Bold" charset="0"/>
                <a:cs typeface="Abadi MT Condensed Extra Bold" charset="0"/>
              </a:rPr>
              <a:t> Covid</a:t>
            </a:r>
            <a:r>
              <a:rPr lang="en-US" sz="3600" b="1" dirty="0">
                <a:solidFill>
                  <a:srgbClr val="C00000"/>
                </a:solidFill>
              </a:rPr>
              <a:t>?</a:t>
            </a:r>
            <a:br>
              <a:rPr lang="en-US" sz="3600" b="1" dirty="0">
                <a:solidFill>
                  <a:srgbClr val="C00000"/>
                </a:solidFill>
              </a:rPr>
            </a:br>
            <a:r>
              <a:rPr lang="en-US" sz="2800" b="1" dirty="0">
                <a:solidFill>
                  <a:srgbClr val="00B050"/>
                </a:solidFill>
              </a:rPr>
              <a:t>(suggested by the European </a:t>
            </a:r>
            <a:br>
              <a:rPr lang="en-US" sz="2800" b="1" dirty="0">
                <a:solidFill>
                  <a:srgbClr val="00B050"/>
                </a:solidFill>
              </a:rPr>
            </a:br>
            <a:r>
              <a:rPr lang="en-US" sz="2800" b="1" dirty="0">
                <a:solidFill>
                  <a:srgbClr val="00B050"/>
                </a:solidFill>
              </a:rPr>
              <a:t>Commission and CDC in 2020)</a:t>
            </a:r>
            <a:br>
              <a:rPr lang="en-US" sz="2800" b="1" dirty="0">
                <a:solidFill>
                  <a:srgbClr val="00B050"/>
                </a:solidFill>
              </a:rPr>
            </a:br>
            <a:r>
              <a:rPr lang="en-US" sz="2800" b="1" dirty="0">
                <a:solidFill>
                  <a:srgbClr val="00B0F0"/>
                </a:solidFill>
              </a:rPr>
              <a:t>One or more of these symptoms have to be present for </a:t>
            </a:r>
            <a:r>
              <a:rPr lang="en-US" sz="2800" b="1" dirty="0">
                <a:solidFill>
                  <a:srgbClr val="00B0F0"/>
                </a:solidFill>
                <a:latin typeface="Aharoni" panose="02010803020104030203" pitchFamily="2" charset="-79"/>
                <a:cs typeface="Aharoni" panose="02010803020104030203" pitchFamily="2" charset="-79"/>
              </a:rPr>
              <a:t>over </a:t>
            </a:r>
            <a:r>
              <a:rPr lang="en-US" sz="3600" b="1" dirty="0">
                <a:solidFill>
                  <a:srgbClr val="00B0F0"/>
                </a:solidFill>
                <a:latin typeface="Aharoni" panose="02010803020104030203" pitchFamily="2" charset="-79"/>
                <a:cs typeface="Aharoni" panose="02010803020104030203" pitchFamily="2" charset="-79"/>
              </a:rPr>
              <a:t>3</a:t>
            </a:r>
            <a:r>
              <a:rPr lang="en-US" sz="2800" b="1" dirty="0">
                <a:solidFill>
                  <a:srgbClr val="00B0F0"/>
                </a:solidFill>
                <a:latin typeface="Aharoni" panose="02010803020104030203" pitchFamily="2" charset="-79"/>
                <a:cs typeface="Aharoni" panose="02010803020104030203" pitchFamily="2" charset="-79"/>
              </a:rPr>
              <a:t> months </a:t>
            </a:r>
            <a:br>
              <a:rPr lang="en-US" sz="2800" b="1" dirty="0">
                <a:solidFill>
                  <a:srgbClr val="00B0F0"/>
                </a:solidFill>
                <a:latin typeface="Aharoni" panose="02010803020104030203" pitchFamily="2" charset="-79"/>
                <a:cs typeface="Aharoni" panose="02010803020104030203" pitchFamily="2" charset="-79"/>
              </a:rPr>
            </a:br>
            <a:r>
              <a:rPr lang="en-US" sz="2800" b="1" dirty="0">
                <a:solidFill>
                  <a:srgbClr val="00B0F0"/>
                </a:solidFill>
              </a:rPr>
              <a:t>after Covid infection:</a:t>
            </a:r>
          </a:p>
        </p:txBody>
      </p:sp>
      <p:sp>
        <p:nvSpPr>
          <p:cNvPr id="3" name="Content Placeholder 2">
            <a:extLst>
              <a:ext uri="{FF2B5EF4-FFF2-40B4-BE49-F238E27FC236}">
                <a16:creationId xmlns:a16="http://schemas.microsoft.com/office/drawing/2014/main" id="{3F794DDF-9F26-AFD2-3E4B-67C8D26C02B0}"/>
              </a:ext>
            </a:extLst>
          </p:cNvPr>
          <p:cNvSpPr>
            <a:spLocks noGrp="1"/>
          </p:cNvSpPr>
          <p:nvPr>
            <p:ph idx="1"/>
          </p:nvPr>
        </p:nvSpPr>
        <p:spPr>
          <a:xfrm>
            <a:off x="838200" y="2311150"/>
            <a:ext cx="10515600" cy="3880476"/>
          </a:xfrm>
        </p:spPr>
        <p:txBody>
          <a:bodyPr>
            <a:normAutofit fontScale="47500" lnSpcReduction="20000"/>
          </a:bodyPr>
          <a:lstStyle/>
          <a:p>
            <a:pPr marL="0" indent="0">
              <a:buNone/>
            </a:pPr>
            <a:endParaRPr lang="en-US" dirty="0"/>
          </a:p>
          <a:p>
            <a:pPr algn="ctr"/>
            <a:endParaRPr lang="en-US" sz="1600" dirty="0"/>
          </a:p>
          <a:p>
            <a:pPr algn="ctr"/>
            <a:r>
              <a:rPr lang="en-US" sz="4500" b="1" dirty="0"/>
              <a:t>Chest or throat pain</a:t>
            </a:r>
          </a:p>
          <a:p>
            <a:pPr algn="ctr"/>
            <a:r>
              <a:rPr lang="en-US" sz="4500" b="1" dirty="0"/>
              <a:t>Abnormal breathing</a:t>
            </a:r>
          </a:p>
          <a:p>
            <a:pPr algn="ctr"/>
            <a:r>
              <a:rPr lang="en-US" sz="4500" b="1" dirty="0"/>
              <a:t>Abdominal symptoms</a:t>
            </a:r>
          </a:p>
          <a:p>
            <a:pPr algn="ctr"/>
            <a:r>
              <a:rPr lang="en-US" sz="4500" b="1" dirty="0"/>
              <a:t>Fatigue or malaise</a:t>
            </a:r>
          </a:p>
          <a:p>
            <a:pPr algn="ctr"/>
            <a:r>
              <a:rPr lang="en-US" sz="4500" b="1" dirty="0"/>
              <a:t>Anxiety or depression</a:t>
            </a:r>
          </a:p>
          <a:p>
            <a:pPr algn="ctr"/>
            <a:r>
              <a:rPr lang="en-US" sz="4500" b="1" dirty="0"/>
              <a:t>Pain</a:t>
            </a:r>
          </a:p>
          <a:p>
            <a:pPr algn="ctr"/>
            <a:r>
              <a:rPr lang="en-US" sz="4500" b="1" dirty="0"/>
              <a:t>Headache</a:t>
            </a:r>
          </a:p>
          <a:p>
            <a:pPr algn="ctr"/>
            <a:r>
              <a:rPr lang="en-US" sz="4500" b="1" dirty="0"/>
              <a:t>Cognitive dysfunction </a:t>
            </a:r>
          </a:p>
          <a:p>
            <a:pPr algn="ctr"/>
            <a:r>
              <a:rPr lang="en-US" sz="4500" b="1" dirty="0"/>
              <a:t>Muscle soreness and achiness</a:t>
            </a:r>
          </a:p>
        </p:txBody>
      </p:sp>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75395" y="2436278"/>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69122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1766-EE65-63B1-6502-B26834F693BD}"/>
              </a:ext>
            </a:extLst>
          </p:cNvPr>
          <p:cNvSpPr>
            <a:spLocks noGrp="1"/>
          </p:cNvSpPr>
          <p:nvPr>
            <p:ph type="title"/>
          </p:nvPr>
        </p:nvSpPr>
        <p:spPr/>
        <p:txBody>
          <a:bodyPr>
            <a:normAutofit fontScale="90000"/>
          </a:bodyPr>
          <a:lstStyle/>
          <a:p>
            <a:r>
              <a:rPr lang="en-US" dirty="0"/>
              <a:t>But the concept of chronic fatigue after infection can be traced back to writings of Hippocrates and before:</a:t>
            </a:r>
          </a:p>
        </p:txBody>
      </p:sp>
      <p:sp>
        <p:nvSpPr>
          <p:cNvPr id="3" name="Content Placeholder 2">
            <a:extLst>
              <a:ext uri="{FF2B5EF4-FFF2-40B4-BE49-F238E27FC236}">
                <a16:creationId xmlns:a16="http://schemas.microsoft.com/office/drawing/2014/main" id="{4A634F44-710D-71D2-8307-7866C69CDEEC}"/>
              </a:ext>
            </a:extLst>
          </p:cNvPr>
          <p:cNvSpPr>
            <a:spLocks noGrp="1"/>
          </p:cNvSpPr>
          <p:nvPr>
            <p:ph idx="1"/>
          </p:nvPr>
        </p:nvSpPr>
        <p:spPr>
          <a:xfrm>
            <a:off x="838200" y="2266498"/>
            <a:ext cx="10515600" cy="4351338"/>
          </a:xfrm>
        </p:spPr>
        <p:txBody>
          <a:bodyPr>
            <a:normAutofit/>
          </a:bodyPr>
          <a:lstStyle/>
          <a:p>
            <a:r>
              <a:rPr lang="en-US" dirty="0"/>
              <a:t>In the </a:t>
            </a:r>
            <a:r>
              <a:rPr lang="en-US" u="sng" dirty="0">
                <a:hlinkClick r:id="rId2"/>
              </a:rPr>
              <a:t>Epic of Gilgamesh</a:t>
            </a:r>
            <a:r>
              <a:rPr lang="en-US" dirty="0"/>
              <a:t>, the earliest surviving major work of literature (dating back to 2100 B.C.), the main character Gilgamesh witnesses the death of his closest friend, Enkidu. </a:t>
            </a:r>
          </a:p>
          <a:p>
            <a:r>
              <a:rPr lang="en-US" dirty="0"/>
              <a:t>Gilgamesh is tormented by the trauma of Enkidu’s death, experiencing recurrent fatigue and nightmares related to the event and becomes incapacitated.</a:t>
            </a:r>
          </a:p>
          <a:p>
            <a:r>
              <a:rPr lang="en-US" dirty="0"/>
              <a:t>Although Gilgamesh is experiencing PTSD, the concept of disabling fatigue has been around for a very long time</a:t>
            </a:r>
          </a:p>
        </p:txBody>
      </p:sp>
    </p:spTree>
    <p:extLst>
      <p:ext uri="{BB962C8B-B14F-4D97-AF65-F5344CB8AC3E}">
        <p14:creationId xmlns:p14="http://schemas.microsoft.com/office/powerpoint/2010/main" val="270863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4DB06-C498-28AB-05D3-C4EFD9A6EF5E}"/>
              </a:ext>
            </a:extLst>
          </p:cNvPr>
          <p:cNvSpPr>
            <a:spLocks noGrp="1"/>
          </p:cNvSpPr>
          <p:nvPr>
            <p:ph type="title"/>
          </p:nvPr>
        </p:nvSpPr>
        <p:spPr>
          <a:xfrm>
            <a:off x="733697" y="339000"/>
            <a:ext cx="10515600" cy="1325563"/>
          </a:xfrm>
        </p:spPr>
        <p:txBody>
          <a:bodyPr>
            <a:noAutofit/>
          </a:bodyPr>
          <a:lstStyle/>
          <a:p>
            <a:pPr algn="ctr"/>
            <a:r>
              <a:rPr lang="en-US" sz="3200" b="1" dirty="0"/>
              <a:t>It is the </a:t>
            </a:r>
            <a:r>
              <a:rPr lang="en-US" sz="3200" b="1" i="1" u="sng" dirty="0">
                <a:solidFill>
                  <a:srgbClr val="C00000"/>
                </a:solidFill>
                <a:latin typeface="Abadi MT Condensed Extra Bold" charset="0"/>
                <a:ea typeface="Abadi MT Condensed Extra Bold" charset="0"/>
                <a:cs typeface="Abadi MT Condensed Extra Bold" charset="0"/>
              </a:rPr>
              <a:t>persistence</a:t>
            </a:r>
            <a:r>
              <a:rPr lang="en-US" sz="3200" b="1" dirty="0"/>
              <a:t> of these symptoms </a:t>
            </a:r>
            <a:r>
              <a:rPr lang="en-US" sz="3200" b="1" i="1" u="sng" dirty="0">
                <a:solidFill>
                  <a:srgbClr val="00B050"/>
                </a:solidFill>
                <a:latin typeface="Abadi MT Condensed Extra Bold" charset="0"/>
                <a:ea typeface="Abadi MT Condensed Extra Bold" charset="0"/>
                <a:cs typeface="Abadi MT Condensed Extra Bold" charset="0"/>
              </a:rPr>
              <a:t>for over 3 months</a:t>
            </a:r>
            <a:r>
              <a:rPr lang="en-US" sz="3200" b="1" i="1" dirty="0">
                <a:solidFill>
                  <a:srgbClr val="00B050"/>
                </a:solidFill>
                <a:latin typeface="Abadi MT Condensed Extra Bold" charset="0"/>
                <a:ea typeface="Abadi MT Condensed Extra Bold" charset="0"/>
                <a:cs typeface="Abadi MT Condensed Extra Bold" charset="0"/>
              </a:rPr>
              <a:t> </a:t>
            </a:r>
            <a:br>
              <a:rPr lang="en-US" sz="3200" b="1" dirty="0"/>
            </a:br>
            <a:r>
              <a:rPr lang="en-US" sz="3200" b="1" dirty="0"/>
              <a:t>after </a:t>
            </a:r>
            <a:r>
              <a:rPr lang="en-US" sz="3200" b="1" dirty="0" err="1"/>
              <a:t>Covid</a:t>
            </a:r>
            <a:r>
              <a:rPr lang="en-US" sz="3200" b="1" dirty="0"/>
              <a:t> Infection that is termed </a:t>
            </a:r>
            <a:r>
              <a:rPr lang="en-US" sz="3200" b="1" dirty="0">
                <a:latin typeface="Abadi MT Condensed Extra Bold" charset="0"/>
                <a:ea typeface="Abadi MT Condensed Extra Bold" charset="0"/>
                <a:cs typeface="Abadi MT Condensed Extra Bold" charset="0"/>
              </a:rPr>
              <a:t>“</a:t>
            </a:r>
            <a:r>
              <a:rPr lang="en-US" sz="3200" b="1" u="sng" dirty="0">
                <a:latin typeface="Abadi MT Condensed Extra Bold" charset="0"/>
                <a:ea typeface="Abadi MT Condensed Extra Bold" charset="0"/>
                <a:cs typeface="Abadi MT Condensed Extra Bold" charset="0"/>
              </a:rPr>
              <a:t>Long-Haul Covid</a:t>
            </a:r>
            <a:r>
              <a:rPr lang="en-US" sz="3200" b="1" dirty="0">
                <a:latin typeface="Abadi MT Condensed Extra Bold" charset="0"/>
                <a:ea typeface="Abadi MT Condensed Extra Bold" charset="0"/>
                <a:cs typeface="Abadi MT Condensed Extra Bold" charset="0"/>
              </a:rPr>
              <a:t>.”</a:t>
            </a:r>
          </a:p>
        </p:txBody>
      </p:sp>
      <p:pic>
        <p:nvPicPr>
          <p:cNvPr id="5" name="Content Placeholder 4" descr="A picture containing text, screenshot&#10;&#10;Description automatically generated">
            <a:extLst>
              <a:ext uri="{FF2B5EF4-FFF2-40B4-BE49-F238E27FC236}">
                <a16:creationId xmlns:a16="http://schemas.microsoft.com/office/drawing/2014/main" id="{DBE4F3AC-B0E6-013C-D7FB-0431FCA712E8}"/>
              </a:ext>
            </a:extLst>
          </p:cNvPr>
          <p:cNvPicPr>
            <a:picLocks noGrp="1" noChangeAspect="1"/>
          </p:cNvPicPr>
          <p:nvPr>
            <p:ph idx="1"/>
          </p:nvPr>
        </p:nvPicPr>
        <p:blipFill>
          <a:blip r:embed="rId2"/>
          <a:stretch>
            <a:fillRect/>
          </a:stretch>
        </p:blipFill>
        <p:spPr>
          <a:xfrm>
            <a:off x="3422650" y="2108994"/>
            <a:ext cx="5346700" cy="3784600"/>
          </a:xfrm>
        </p:spPr>
      </p:pic>
      <p:cxnSp>
        <p:nvCxnSpPr>
          <p:cNvPr id="4" name="Straight Connector 3">
            <a:extLst>
              <a:ext uri="{FF2B5EF4-FFF2-40B4-BE49-F238E27FC236}">
                <a16:creationId xmlns:a16="http://schemas.microsoft.com/office/drawing/2014/main" id="{A595640E-C424-26B6-5115-1836FBE448FB}"/>
              </a:ext>
            </a:extLst>
          </p:cNvPr>
          <p:cNvCxnSpPr/>
          <p:nvPr/>
        </p:nvCxnSpPr>
        <p:spPr bwMode="auto">
          <a:xfrm>
            <a:off x="2791097" y="1664563"/>
            <a:ext cx="6400800" cy="0"/>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568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9410</TotalTime>
  <Words>3759</Words>
  <Application>Microsoft Macintosh PowerPoint</Application>
  <PresentationFormat>Widescreen</PresentationFormat>
  <Paragraphs>411</Paragraphs>
  <Slides>80</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80</vt:i4>
      </vt:variant>
    </vt:vector>
  </HeadingPairs>
  <TitlesOfParts>
    <vt:vector size="94" baseType="lpstr">
      <vt:lpstr>Abadi MT Condensed Extra Bold</vt:lpstr>
      <vt:lpstr>Abadi MT Condensed Light</vt:lpstr>
      <vt:lpstr>Aharoni</vt:lpstr>
      <vt:lpstr>American Typewriter</vt:lpstr>
      <vt:lpstr>Arial</vt:lpstr>
      <vt:lpstr>Arial Rounded MT Bold</vt:lpstr>
      <vt:lpstr>BerninaSansWeb</vt:lpstr>
      <vt:lpstr>Calibri</vt:lpstr>
      <vt:lpstr>Calibri Light</vt:lpstr>
      <vt:lpstr>Cracked</vt:lpstr>
      <vt:lpstr>inherit</vt:lpstr>
      <vt:lpstr>interfaceregular</vt:lpstr>
      <vt:lpstr>Tate regular</vt:lpstr>
      <vt:lpstr>Office Theme</vt:lpstr>
      <vt:lpstr>Today we will discuss the topic of  Long-Haul Covid. Is it Real ?  </vt:lpstr>
      <vt:lpstr>What IS  there about Long COVID  that provokes such a sense of anxiety in all of us?</vt:lpstr>
      <vt:lpstr>  …  like the damage inflicted by  Polio   on the previous generation </vt:lpstr>
      <vt:lpstr>Back to Present-Day COVID Anxiety…</vt:lpstr>
      <vt:lpstr>The Search for Answers is confusing</vt:lpstr>
      <vt:lpstr>Typical Media Headlines —&gt;!</vt:lpstr>
      <vt:lpstr>To address these concerns realistically — let us look at the medical and scientific DATA </vt:lpstr>
      <vt:lpstr> What are the SYMPTOMS of Long-Haul Covid? (suggested by the European  Commission and CDC in 2020) One or more of these symptoms have to be present for over 3 months  after Covid infection:</vt:lpstr>
      <vt:lpstr>It is the persistence of these symptoms for over 3 months  after Covid Infection that is termed “Long-Haul Covid.”</vt:lpstr>
      <vt:lpstr>One of the important questions:  What is the control group* for comparison to Long-Haul Covid? [*CONTROL GROUP =   individuals who did not have Covid Infection]</vt:lpstr>
      <vt:lpstr>This is  a summary  of patients  who had either     Covid or Influenza  and reported  ANY  “Long-Haul” symptom </vt:lpstr>
      <vt:lpstr>The Case for Long-Haul Covid </vt:lpstr>
      <vt:lpstr>       </vt:lpstr>
      <vt:lpstr>The case against  Long-Haul Covid  </vt:lpstr>
      <vt:lpstr>A potential problem             with attributing     all symptoms           to Long-Haul Covid  is that …                     it prevents looking              for OTHER causes.</vt:lpstr>
      <vt:lpstr>I will concentrate on a series of articles                                                published in same journal (Lancet)                                                             that debate the incidence of Long Covid.</vt:lpstr>
      <vt:lpstr>My bias in this talk ...</vt:lpstr>
      <vt:lpstr>“Persistence of symptoms after COVID-19 in the Netherlands:   --An observational         cohort study”  Perot-Bernal (August 2, 2022) Pulmonary (in press)</vt:lpstr>
      <vt:lpstr>The conclusion from the CDC is similar…</vt:lpstr>
      <vt:lpstr>Commenting on the recent CDC report:</vt:lpstr>
      <vt:lpstr> I think it is time to look at  some representative data from   a recent scientific paper  so we can make our OWN opinions:  </vt:lpstr>
      <vt:lpstr>  Loss of smell  is a good PREDICTOR of Long Covid   as male and female Controls                                      do  NOT  lose their sense of smell. </vt:lpstr>
      <vt:lpstr>“Heavy arms or legs”  is less specific             for  Long-Haul Covid –     since it rises                 in Controls,                        and it was present  in Controls before  the viral infection.</vt:lpstr>
      <vt:lpstr>Headache starts higher in Controls, and does not change much after Covid.</vt:lpstr>
      <vt:lpstr>Diarrhea  also is NOT     a very convincing Long-Haul Covid marker,                     as it gets higher           in Controls— and was present  more often      before                           the viral infection.</vt:lpstr>
      <vt:lpstr>Symptoms of Nausea and Dizziness  are also high in the Controls </vt:lpstr>
      <vt:lpstr>Pain when breathing  IS  a more convincing Covid symptom </vt:lpstr>
      <vt:lpstr>…But generalized tiredness  does seem to be real.</vt:lpstr>
      <vt:lpstr>Headache starts higher in Controls and is hard to interpret as significant in Covid.</vt:lpstr>
      <vt:lpstr>  On the other hand,  back pain starts higher in the Controls,  flares a little during Covid,  and stays the same in the Control patients. </vt:lpstr>
      <vt:lpstr>The practical question  for the physician  and the patient is:  How much money do you put into  attributing symptoms to Long-Haul Covid?</vt:lpstr>
      <vt:lpstr>  As a clinician,  you have to decide  which symptoms are due to Long-Haul Covid  in prioritizing  your laboratory workup and consultations.</vt:lpstr>
      <vt:lpstr>The definition of Long Covid  reminds me of “Alice in Wonderland” </vt:lpstr>
      <vt:lpstr> </vt:lpstr>
      <vt:lpstr>By focusing on only  certain symptoms,  we may be missing  other important sequelae.  Other manifestations, particularly neuropathies,  may be present but not listed  under the Long-Haul diagnosis.</vt:lpstr>
      <vt:lpstr>“Anxiety” or “Post-Traumatic Stress Syndrome”  diagnosis before infection  was highly predictive of developing Long Covid.</vt:lpstr>
      <vt:lpstr>       It is time to start re-assuring patients. </vt:lpstr>
      <vt:lpstr>  Next Goal:  What are possible Causes  for Long-Haul Covid?  </vt:lpstr>
      <vt:lpstr>Some people may be disposed  to Long Covid </vt:lpstr>
      <vt:lpstr>Persistence of Viral Fragments  (either nucleic acids or proteins) from Covid-19 </vt:lpstr>
      <vt:lpstr>Could Covid-19  have a place of  dormancy or low-level replication  somewhere in the body? </vt:lpstr>
      <vt:lpstr>Immune Response to the Previous Infection </vt:lpstr>
      <vt:lpstr>       Autoantibodies to “self” antigens  were found more frequently in male patients  with “moderate to severe” Long-Haul Covid </vt:lpstr>
      <vt:lpstr>Auto-antibodies in males with prior Covid infection (but without Long-Haul)were much less frequent.</vt:lpstr>
      <vt:lpstr> What is unusual  about this auto-antibody frequency data? (females vs. males)  </vt:lpstr>
      <vt:lpstr>Treatments – 1  </vt:lpstr>
      <vt:lpstr>Treatments – 2  </vt:lpstr>
      <vt:lpstr>There are drugs  that are undergoing trial  in  Long-Haul Covid</vt:lpstr>
      <vt:lpstr>Although autopsies have shown brain damage in patients who died with Covid,  there is very little evidence              of brain damage  in Long Covid         as shown in brain imaging studies.  Despite this, concern with brain damage  has been a major factor  in News and Social Media  that increases patient anxiety.</vt:lpstr>
      <vt:lpstr>What are the immediate problems  as we go forward? </vt:lpstr>
      <vt:lpstr>$ Economic $  Implications of Covid  </vt:lpstr>
      <vt:lpstr>PowerPoint Presentation</vt:lpstr>
      <vt:lpstr>Summary – 1   Predictors of Long-Haul Covid  seem to fall mostly into one of TWO GROUPS:</vt:lpstr>
      <vt:lpstr>Summary – 2 </vt:lpstr>
      <vt:lpstr>Summary - 3</vt:lpstr>
      <vt:lpstr>Summary – 4 </vt:lpstr>
      <vt:lpstr>Summary - 5</vt:lpstr>
      <vt:lpstr>Summary – 6 </vt:lpstr>
      <vt:lpstr>Summary - 7</vt:lpstr>
      <vt:lpstr>Summary – 8 </vt:lpstr>
      <vt:lpstr>Summary – 9 </vt:lpstr>
      <vt:lpstr>In a nutshell: what we call “Long Covid” …</vt:lpstr>
      <vt:lpstr>But post-viral syndromes  have been around for a long time</vt:lpstr>
      <vt:lpstr>Thank you for your time and attention. </vt:lpstr>
      <vt:lpstr>PowerPoint Presentation</vt:lpstr>
      <vt:lpstr>The debate over Long-Haul Covid  will remain controversial  until there is a definitive lab test. </vt:lpstr>
      <vt:lpstr>  So the question remains: How often Is Long Covid happening?  (The answer isn't so easy to find.)    </vt:lpstr>
      <vt:lpstr>But in the same article… </vt:lpstr>
      <vt:lpstr>Summary-1</vt:lpstr>
      <vt:lpstr>Summary-2</vt:lpstr>
      <vt:lpstr>Summary-3</vt:lpstr>
      <vt:lpstr>Summary-4</vt:lpstr>
      <vt:lpstr>PowerPoint Presentation</vt:lpstr>
      <vt:lpstr>Some recent articles talk about “post viral fatigue of the immune system”—but this is at a strictly research level.   This is a concept that has been studied in patients with cancer or non-treatable infections and the immune system just gets worn out.</vt:lpstr>
      <vt:lpstr>Notice that lymphocytes develop a cell surface marker that renders them ineffective</vt:lpstr>
      <vt:lpstr>But in looking at Long Covid patients, only a minority of patients have “fatigued lymphocytes”</vt:lpstr>
      <vt:lpstr>However, the finding of fatigued lymphocytes is highly predictive of Chronic Fatigue</vt:lpstr>
      <vt:lpstr>The antigens include cell surface antigens, cytokines, neurokines, and many proteins of unknown function.</vt:lpstr>
      <vt:lpstr>Perhaps the most intriguing auto-antibodies target proteins that can control blood flow to the brain.</vt:lpstr>
      <vt:lpstr>But the concept of chronic fatigue after infection can be traced back to writings of Hippocrates and before: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Fox M.D.</dc:creator>
  <cp:lastModifiedBy>Robert Fox M.D.</cp:lastModifiedBy>
  <cp:revision>182</cp:revision>
  <dcterms:created xsi:type="dcterms:W3CDTF">2022-07-30T19:21:56Z</dcterms:created>
  <dcterms:modified xsi:type="dcterms:W3CDTF">2022-09-01T05:20:46Z</dcterms:modified>
</cp:coreProperties>
</file>